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277" r:id="rId3"/>
    <p:sldId id="309" r:id="rId4"/>
    <p:sldId id="258" r:id="rId5"/>
    <p:sldId id="278" r:id="rId6"/>
    <p:sldId id="306" r:id="rId7"/>
    <p:sldId id="263" r:id="rId8"/>
    <p:sldId id="307" r:id="rId9"/>
    <p:sldId id="270" r:id="rId10"/>
    <p:sldId id="308" r:id="rId11"/>
    <p:sldId id="311" r:id="rId12"/>
    <p:sldId id="312" r:id="rId13"/>
    <p:sldId id="31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Introduction" id="{CB6BBEF7-9717-4733-A929-535518E6EBF6}">
          <p14:sldIdLst>
            <p14:sldId id="277"/>
            <p14:sldId id="258"/>
          </p14:sldIdLst>
        </p14:section>
        <p14:section name="Author Your Presentation" id="{16378913-E5ED-4281-BAF5-F1F938CB0BED}">
          <p14:sldIdLst>
            <p14:sldId id="278"/>
            <p14:sldId id="260"/>
            <p14:sldId id="261"/>
            <p14:sldId id="297"/>
          </p14:sldIdLst>
        </p14:section>
        <p14:section name="Enrich Your Presentation" id="{E2D565D1-BA5E-44E6-A40E-50A644912248}">
          <p14:sldIdLst>
            <p14:sldId id="263"/>
            <p14:sldId id="264"/>
            <p14:sldId id="265"/>
            <p14:sldId id="305"/>
            <p14:sldId id="296"/>
            <p14:sldId id="295"/>
            <p14:sldId id="280"/>
          </p14:sldIdLst>
        </p14:section>
        <p14:section name="Deliver Your Presentation" id="{71D59651-8EFA-4415-9623-98B4C4A8699C}">
          <p14:sldIdLst>
            <p14:sldId id="270"/>
            <p14:sldId id="303"/>
            <p14:sldId id="272"/>
            <p14:sldId id="282"/>
          </p14:sldIdLst>
        </p14:section>
        <p14:section name="There's More!" id="{2E16B512-814A-4DC1-A986-25475E10E0EF}">
          <p14:sldIdLst>
            <p14:sldId id="274"/>
            <p14:sldId id="304"/>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1"/>
    </p:ext>
    <p:ext uri="{D31A062A-798A-4329-ABDD-BBA856620510}">
      <p14:defaultImageDpi xmlns=""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p:scale>
          <a:sx n="95" d="100"/>
          <a:sy n="95" d="100"/>
        </p:scale>
        <p:origin x="-2118" y="-21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9/18/2014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‹N°›</a:t>
            </a:fld>
            <a:endParaRPr lang="en-US" dirty="0"/>
          </a:p>
        </p:txBody>
      </p:sp>
    </p:spTree>
    <p:extLst>
      <p:ext uri="{BB962C8B-B14F-4D97-AF65-F5344CB8AC3E}">
        <p14:creationId xmlns="" xmlns:p14="http://schemas.microsoft.com/office/powerpoint/2010/main" val="93574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fr-FR" smtClean="0"/>
              <a:t>Modifiez le style du titre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fr-FR" smtClean="0"/>
              <a:t>Modifiez le style du titre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fr-FR" smtClean="0"/>
              <a:t>Cliquez sur l'icône pour ajouter l'élément multimédia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fr-FR" smtClean="0"/>
              <a:t>Modifiez les styles du texte du masque</a:t>
            </a:r>
          </a:p>
        </p:txBody>
      </p:sp>
    </p:spTree>
  </p:cSld>
  <p:clrMapOvr>
    <a:masterClrMapping/>
  </p:clrMapOvr>
  <mc:AlternateContent xmlns:mc="http://schemas.openxmlformats.org/markup-compatibility/2006">
    <mc:Choice xmlns="" xmlns:p14="http://schemas.microsoft.com/office/powerpoint/2010/main"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fr-FR" smtClean="0"/>
              <a:t>Modifiez le style du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‹N°›</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‹N°›</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fr-FR" smtClean="0"/>
              <a:t>Modifiez le style du titre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‹N°›</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9/18/2014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‹N°›</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9/18/2014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‹N°›</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fr-FR" smtClean="0"/>
              <a:t>Modifiez le style du titre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‹N°›</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Tree>
  </p:cSld>
  <p:clrMapOvr>
    <a:masterClrMapping/>
  </p:clrMapOvr>
  <mc:AlternateContent xmlns:mc="http://schemas.openxmlformats.org/markup-compatibility/2006">
    <mc:Choice xmlns=""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fr-FR" smtClean="0"/>
              <a:t>Modifiez le style du titre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9/18/2014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‹N°›</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9/18/2014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‹N°›</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PENSEZ A VOUS !</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a:solidFill>
                  <a:srgbClr val="262626"/>
                </a:solidFill>
              </a:rPr>
              <a:t/>
            </a:r>
            <a:br>
              <a:rPr lang="en-US" sz="2400" b="0" dirty="0">
                <a:solidFill>
                  <a:srgbClr val="262626"/>
                </a:solidFill>
              </a:rPr>
            </a:br>
            <a:r>
              <a:rPr lang="en-US" sz="4000" b="0" dirty="0" smtClean="0">
                <a:solidFill>
                  <a:prstClr val="white"/>
                </a:solidFill>
              </a:rPr>
              <a:t>TRAVAIL PENIBLE ?</a:t>
            </a:r>
            <a:endParaRPr lang="en-US" sz="4000" b="0" dirty="0"/>
          </a:p>
        </p:txBody>
      </p:sp>
      <p:pic>
        <p:nvPicPr>
          <p:cNvPr id="4" name="Picture 2"/>
          <p:cNvPicPr>
            <a:picLocks noChangeAspect="1" noChangeArrowheads="1"/>
          </p:cNvPicPr>
          <p:nvPr/>
        </p:nvPicPr>
        <p:blipFill>
          <a:blip r:embed="rId3" cstate="print"/>
          <a:srcRect/>
          <a:stretch>
            <a:fillRect/>
          </a:stretch>
        </p:blipFill>
        <p:spPr bwMode="auto">
          <a:xfrm>
            <a:off x="611560" y="476672"/>
            <a:ext cx="2016224" cy="167134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POUR RESTER EN FORME :</a:t>
            </a:r>
            <a:b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15 mn d’exercice par jour</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Espace réservé du texte 2"/>
          <p:cNvSpPr>
            <a:spLocks noGrp="1"/>
          </p:cNvSpPr>
          <p:nvPr>
            <p:ph type="body" sz="quarter" idx="14"/>
          </p:nvPr>
        </p:nvSpPr>
        <p:spPr/>
        <p:txBody>
          <a:bodyPr/>
          <a:lstStyle/>
          <a:p>
            <a:r>
              <a:rPr lang="fr-FR" dirty="0" smtClean="0"/>
              <a:t>La pénibilité au travail</a:t>
            </a:r>
            <a:endParaRPr lang="fr-FR" dirty="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539552" y="548680"/>
            <a:ext cx="2016223" cy="1066800"/>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3" cstate="print"/>
          <a:srcRect/>
          <a:stretch>
            <a:fillRect/>
          </a:stretch>
        </p:blipFill>
        <p:spPr bwMode="auto">
          <a:xfrm>
            <a:off x="539552" y="1916832"/>
            <a:ext cx="2016224" cy="1152128"/>
          </a:xfrm>
          <a:prstGeom prst="rect">
            <a:avLst/>
          </a:prstGeom>
          <a:ln>
            <a:noFill/>
          </a:ln>
          <a:effectLst>
            <a:outerShdw blurRad="292100" dist="139700" dir="2700000" algn="tl" rotWithShape="0">
              <a:srgbClr val="333333">
                <a:alpha val="65000"/>
              </a:srgbClr>
            </a:outerShdw>
          </a:effectLst>
        </p:spPr>
      </p:pic>
      <p:pic>
        <p:nvPicPr>
          <p:cNvPr id="2052" name="Picture 4"/>
          <p:cNvPicPr>
            <a:picLocks noChangeAspect="1" noChangeArrowheads="1"/>
          </p:cNvPicPr>
          <p:nvPr/>
        </p:nvPicPr>
        <p:blipFill>
          <a:blip r:embed="rId4" cstate="print"/>
          <a:srcRect/>
          <a:stretch>
            <a:fillRect/>
          </a:stretch>
        </p:blipFill>
        <p:spPr bwMode="auto">
          <a:xfrm>
            <a:off x="539552" y="3429000"/>
            <a:ext cx="2016224" cy="1152128"/>
          </a:xfrm>
          <a:prstGeom prst="rect">
            <a:avLst/>
          </a:prstGeom>
          <a:ln>
            <a:noFill/>
          </a:ln>
          <a:effectLst>
            <a:outerShdw blurRad="292100" dist="139700" dir="2700000" algn="tl" rotWithShape="0">
              <a:srgbClr val="333333">
                <a:alpha val="65000"/>
              </a:srgbClr>
            </a:outerShdw>
          </a:effectLst>
        </p:spPr>
      </p:pic>
      <p:pic>
        <p:nvPicPr>
          <p:cNvPr id="2053" name="Picture 5"/>
          <p:cNvPicPr>
            <a:picLocks noChangeAspect="1" noChangeArrowheads="1"/>
          </p:cNvPicPr>
          <p:nvPr/>
        </p:nvPicPr>
        <p:blipFill>
          <a:blip r:embed="rId5" cstate="print"/>
          <a:srcRect/>
          <a:stretch>
            <a:fillRect/>
          </a:stretch>
        </p:blipFill>
        <p:spPr bwMode="auto">
          <a:xfrm>
            <a:off x="539552" y="4797152"/>
            <a:ext cx="2016224" cy="1152128"/>
          </a:xfrm>
          <a:prstGeom prst="rect">
            <a:avLst/>
          </a:prstGeom>
          <a:ln>
            <a:noFill/>
          </a:ln>
          <a:effectLst>
            <a:outerShdw blurRad="292100" dist="139700" dir="2700000" algn="tl" rotWithShape="0">
              <a:srgbClr val="333333">
                <a:alpha val="65000"/>
              </a:srgbClr>
            </a:outerShdw>
          </a:effectLst>
        </p:spPr>
      </p:pic>
      <p:sp>
        <p:nvSpPr>
          <p:cNvPr id="9" name="ZoneTexte 8"/>
          <p:cNvSpPr txBox="1"/>
          <p:nvPr/>
        </p:nvSpPr>
        <p:spPr>
          <a:xfrm>
            <a:off x="3491880" y="764704"/>
            <a:ext cx="4968552"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fr-FR" dirty="0" smtClean="0"/>
              <a:t>20 ciseaux verticaux – 20 ciseaux horizontaux</a:t>
            </a:r>
          </a:p>
          <a:p>
            <a:r>
              <a:rPr lang="fr-FR" dirty="0" smtClean="0"/>
              <a:t>20 ronds D/G – 20 ronds G/D</a:t>
            </a:r>
            <a:endParaRPr lang="fr-FR" dirty="0"/>
          </a:p>
        </p:txBody>
      </p:sp>
      <p:sp>
        <p:nvSpPr>
          <p:cNvPr id="10" name="ZoneTexte 9"/>
          <p:cNvSpPr txBox="1"/>
          <p:nvPr/>
        </p:nvSpPr>
        <p:spPr>
          <a:xfrm>
            <a:off x="3491880" y="2348880"/>
            <a:ext cx="4968552"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fr-FR" dirty="0" smtClean="0"/>
              <a:t>La « CHAISE » : 2 à 3mn dos au mur, cuisses à 90°</a:t>
            </a:r>
            <a:endParaRPr lang="fr-FR" dirty="0"/>
          </a:p>
        </p:txBody>
      </p:sp>
      <p:sp>
        <p:nvSpPr>
          <p:cNvPr id="11" name="ZoneTexte 10"/>
          <p:cNvSpPr txBox="1"/>
          <p:nvPr/>
        </p:nvSpPr>
        <p:spPr>
          <a:xfrm>
            <a:off x="3491880" y="3789040"/>
            <a:ext cx="4968552"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fr-FR" dirty="0" smtClean="0"/>
              <a:t>20 flexions sur les cuisses en se tenant à une table</a:t>
            </a:r>
            <a:endParaRPr lang="fr-FR" dirty="0"/>
          </a:p>
        </p:txBody>
      </p:sp>
      <p:sp>
        <p:nvSpPr>
          <p:cNvPr id="12" name="ZoneTexte 11"/>
          <p:cNvSpPr txBox="1"/>
          <p:nvPr/>
        </p:nvSpPr>
        <p:spPr>
          <a:xfrm>
            <a:off x="3491880" y="5157192"/>
            <a:ext cx="4968552"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fr-FR" dirty="0" smtClean="0"/>
              <a:t>20 flexions des bras contre un mur</a:t>
            </a:r>
            <a:endParaRPr lang="fr-FR"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Au total :</a:t>
            </a:r>
            <a:endParaRPr lang="en-US" sz="3600" dirty="0">
              <a:solidFill>
                <a:schemeClr val="bg1">
                  <a:lumMod val="75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err="1" smtClean="0">
                <a:solidFill>
                  <a:schemeClr val="tx1">
                    <a:lumMod val="75000"/>
                    <a:lumOff val="25000"/>
                  </a:schemeClr>
                </a:solidFill>
              </a:rPr>
              <a:t>Trois</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décisions</a:t>
            </a:r>
            <a:r>
              <a:rPr lang="en-US" sz="2000" b="1" dirty="0" smtClean="0">
                <a:solidFill>
                  <a:schemeClr val="tx1">
                    <a:lumMod val="75000"/>
                    <a:lumOff val="25000"/>
                  </a:schemeClr>
                </a:solidFill>
              </a:rPr>
              <a:t> à </a:t>
            </a:r>
            <a:r>
              <a:rPr lang="en-US" sz="2000" b="1" dirty="0" err="1" smtClean="0">
                <a:solidFill>
                  <a:schemeClr val="tx1">
                    <a:lumMod val="75000"/>
                    <a:lumOff val="25000"/>
                  </a:schemeClr>
                </a:solidFill>
              </a:rPr>
              <a:t>prendre</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aujourd’hui</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3"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fontScale="92500"/>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JE GERE MON SOMMEIL</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7"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799623"/>
            </a:xfrm>
            <a:prstGeom prst="rect">
              <a:avLst/>
            </a:prstGeom>
            <a:noFill/>
          </p:spPr>
          <p:txBody>
            <a:bodyPr wrap="square" rtlCol="0">
              <a:normAutofit fontScale="92500" lnSpcReduction="10000"/>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JE BOIS 1,5L D’EAU PAR JOUR</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8"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44208" y="2708920"/>
              <a:ext cx="1931160" cy="665695"/>
            </a:xfrm>
            <a:prstGeom prst="rect">
              <a:avLst/>
            </a:prstGeom>
            <a:noFill/>
          </p:spPr>
          <p:txBody>
            <a:bodyPr wrap="square" rtlCol="0">
              <a:normAutofit fontScale="85000" lnSpcReduction="20000"/>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JE FAIS 15MN DE GYM TOUS</a:t>
              </a:r>
            </a:p>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 LES JOURS</a:t>
              </a:r>
              <a:endParaRPr lang="en-US" sz="2300" b="1" dirty="0">
                <a:solidFill>
                  <a:schemeClr val="bg1"/>
                </a:solidFill>
                <a:effectLst>
                  <a:outerShdw blurRad="50800" dist="25400" dir="5400000" algn="t" rotWithShape="0">
                    <a:prstClr val="black">
                      <a:alpha val="15000"/>
                    </a:prstClr>
                  </a:outerShdw>
                </a:effectLst>
              </a:endParaRPr>
            </a:p>
          </p:txBody>
        </p:sp>
      </p:grpSp>
    </p:spTree>
    <p:custDataLst>
      <p:tags r:id="rId1"/>
    </p:custData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Bottom)">
                                      <p:cBhvr>
                                        <p:cTn id="11" dur="1000"/>
                                        <p:tgtEl>
                                          <p:spTgt spid="3"/>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lide(fromBottom)">
                                      <p:cBhvr>
                                        <p:cTn id="15" dur="1000"/>
                                        <p:tgtEl>
                                          <p:spTgt spid="7"/>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Bottom)">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914400" y="4800601"/>
            <a:ext cx="7743825" cy="1981200"/>
          </a:xfrm>
          <a:prstGeom prst="rect">
            <a:avLst/>
          </a:prstGeom>
          <a:noFill/>
        </p:spPr>
        <p:txBody>
          <a:bodyPr wrap="square" rtlCol="0">
            <a:normAutofit/>
          </a:bodyPr>
          <a:lstStyle/>
          <a:p>
            <a:pPr algn="r"/>
            <a:r>
              <a:rPr lang="en-US" dirty="0" smtClean="0">
                <a:solidFill>
                  <a:prstClr val="black">
                    <a:lumMod val="65000"/>
                    <a:lumOff val="35000"/>
                  </a:prstClr>
                </a:solidFill>
              </a:rPr>
              <a:t>					</a:t>
            </a:r>
            <a:r>
              <a:rPr lang="en-US" dirty="0" err="1" smtClean="0">
                <a:solidFill>
                  <a:prstClr val="black">
                    <a:lumMod val="65000"/>
                    <a:lumOff val="35000"/>
                  </a:prstClr>
                </a:solidFill>
              </a:rPr>
              <a:t>Présenté</a:t>
            </a:r>
            <a:r>
              <a:rPr lang="en-US" dirty="0" smtClean="0">
                <a:solidFill>
                  <a:prstClr val="black">
                    <a:lumMod val="65000"/>
                    <a:lumOff val="35000"/>
                  </a:prstClr>
                </a:solidFill>
              </a:rPr>
              <a:t> par :</a:t>
            </a:r>
          </a:p>
          <a:p>
            <a:pPr algn="r"/>
            <a:r>
              <a:rPr lang="en-US" dirty="0" smtClean="0">
                <a:solidFill>
                  <a:prstClr val="black">
                    <a:lumMod val="65000"/>
                    <a:lumOff val="35000"/>
                  </a:prstClr>
                </a:solidFill>
              </a:rPr>
              <a:t>Dr Christian BOURREL</a:t>
            </a:r>
          </a:p>
          <a:p>
            <a:pPr algn="r"/>
            <a:r>
              <a:rPr lang="en-US" dirty="0" err="1" smtClean="0">
                <a:solidFill>
                  <a:prstClr val="black">
                    <a:lumMod val="65000"/>
                    <a:lumOff val="35000"/>
                  </a:prstClr>
                </a:solidFill>
              </a:rPr>
              <a:t>Médecin</a:t>
            </a:r>
            <a:r>
              <a:rPr lang="en-US" dirty="0" smtClean="0">
                <a:solidFill>
                  <a:prstClr val="black">
                    <a:lumMod val="65000"/>
                    <a:lumOff val="35000"/>
                  </a:prstClr>
                </a:solidFill>
              </a:rPr>
              <a:t> de </a:t>
            </a:r>
            <a:r>
              <a:rPr lang="en-US" dirty="0" err="1" smtClean="0">
                <a:solidFill>
                  <a:prstClr val="black">
                    <a:lumMod val="65000"/>
                    <a:lumOff val="35000"/>
                  </a:prstClr>
                </a:solidFill>
              </a:rPr>
              <a:t>Prévention</a:t>
            </a:r>
            <a:r>
              <a:rPr lang="en-US" dirty="0" smtClean="0">
                <a:solidFill>
                  <a:prstClr val="black">
                    <a:lumMod val="65000"/>
                    <a:lumOff val="35000"/>
                  </a:prstClr>
                </a:solidFill>
              </a:rPr>
              <a:t> du CDG 11</a:t>
            </a:r>
            <a:endParaRPr lang="en-US" dirty="0">
              <a:solidFill>
                <a:prstClr val="black"/>
              </a:solidFill>
            </a:endParaRPr>
          </a:p>
        </p:txBody>
      </p:sp>
      <p:sp>
        <p:nvSpPr>
          <p:cNvPr id="5" name="Title 4"/>
          <p:cNvSpPr>
            <a:spLocks noGrp="1"/>
          </p:cNvSpPr>
          <p:nvPr>
            <p:ph type="title"/>
          </p:nvPr>
        </p:nvSpPr>
        <p:spPr>
          <a:xfrm>
            <a:off x="251520" y="2348880"/>
            <a:ext cx="8686800" cy="1095600"/>
          </a:xfrm>
        </p:spPr>
        <p:txBody>
          <a:bodyPr>
            <a:noAutofit/>
          </a:bodyPr>
          <a:lstStyle/>
          <a:p>
            <a:pPr lvl="0">
              <a:lnSpc>
                <a:spcPct val="80000"/>
              </a:lnSpc>
              <a:spcBef>
                <a:spcPts val="0"/>
              </a:spcBef>
            </a:pPr>
            <a:r>
              <a:rPr lang="en-US"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72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en-US" sz="2800" dirty="0" err="1"/>
              <a:t>Considérez</a:t>
            </a:r>
            <a:r>
              <a:rPr lang="en-US" sz="2800" dirty="0"/>
              <a:t> </a:t>
            </a:r>
            <a:r>
              <a:rPr lang="en-US" sz="2800" dirty="0" err="1"/>
              <a:t>vous</a:t>
            </a:r>
            <a:r>
              <a:rPr lang="en-US" sz="2800" dirty="0"/>
              <a:t> </a:t>
            </a:r>
            <a:r>
              <a:rPr lang="en-US" sz="2800" dirty="0" err="1"/>
              <a:t>comme</a:t>
            </a:r>
            <a:r>
              <a:rPr lang="en-US" sz="2800" dirty="0"/>
              <a:t> un “</a:t>
            </a:r>
            <a:r>
              <a:rPr lang="en-US" sz="2800" dirty="0" err="1"/>
              <a:t>athlète</a:t>
            </a:r>
            <a:r>
              <a:rPr lang="en-US" sz="2800" dirty="0"/>
              <a:t> de haut </a:t>
            </a:r>
            <a:r>
              <a:rPr lang="en-US" sz="2800" dirty="0" err="1"/>
              <a:t>niveau</a:t>
            </a:r>
            <a:r>
              <a:rPr lang="en-US" sz="2800" dirty="0"/>
              <a:t>” !</a:t>
            </a:r>
            <a:br>
              <a:rPr lang="en-US" sz="2800" dirty="0"/>
            </a:br>
            <a:r>
              <a:rPr lang="en-US" sz="2800" dirty="0" smtClean="0"/>
              <a:t/>
            </a:r>
            <a:br>
              <a:rPr lang="en-US" sz="2800" dirty="0" smtClean="0"/>
            </a:br>
            <a:r>
              <a:rPr lang="en-US" sz="2800" dirty="0" err="1" smtClean="0"/>
              <a:t>Protégez</a:t>
            </a:r>
            <a:r>
              <a:rPr lang="en-US" sz="2800" dirty="0" smtClean="0"/>
              <a:t> </a:t>
            </a:r>
            <a:r>
              <a:rPr lang="en-US" sz="2800" dirty="0" err="1"/>
              <a:t>votre</a:t>
            </a:r>
            <a:r>
              <a:rPr lang="en-US" sz="2800" dirty="0"/>
              <a:t> corps, </a:t>
            </a:r>
            <a:r>
              <a:rPr lang="en-US" sz="2800" dirty="0" err="1"/>
              <a:t>entrainez</a:t>
            </a:r>
            <a:r>
              <a:rPr lang="en-US" sz="2800" dirty="0"/>
              <a:t> le !</a:t>
            </a:r>
            <a:br>
              <a:rPr lang="en-US" sz="2800" dirty="0"/>
            </a:br>
            <a: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en-US" sz="40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PENSEZ A VOUS !</a:t>
            </a:r>
            <a: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endParaRPr lang="en-US" sz="2800" dirty="0"/>
          </a:p>
        </p:txBody>
      </p:sp>
      <p:sp>
        <p:nvSpPr>
          <p:cNvPr id="6" name="Text Placeholder 5"/>
          <p:cNvSpPr>
            <a:spLocks noGrp="1"/>
          </p:cNvSpPr>
          <p:nvPr>
            <p:ph type="body" idx="1"/>
          </p:nvPr>
        </p:nvSpPr>
        <p:spPr>
          <a:xfrm>
            <a:off x="251520" y="836712"/>
            <a:ext cx="8694000" cy="639762"/>
          </a:xfrm>
        </p:spPr>
        <p:txBody>
          <a:bodyPr>
            <a:normAutofit/>
          </a:bodyPr>
          <a:lstStyle/>
          <a:p>
            <a:pPr lvl="0">
              <a:lnSpc>
                <a:spcPct val="80000"/>
              </a:lnSpc>
              <a:spcBef>
                <a:spcPts val="0"/>
              </a:spcBef>
            </a:pPr>
            <a:r>
              <a:rPr lang="en-US" sz="3600" dirty="0" smtClean="0"/>
              <a:t>LA PENIBILITE AU TRAVAIL</a:t>
            </a:r>
            <a:endParaRPr lang="en-US" sz="3600" dirty="0"/>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pénibilité au travail</a:t>
            </a:r>
            <a:endParaRPr lang="fr-FR" dirty="0"/>
          </a:p>
        </p:txBody>
      </p:sp>
      <p:sp>
        <p:nvSpPr>
          <p:cNvPr id="3" name="Espace réservé du contenu 2"/>
          <p:cNvSpPr>
            <a:spLocks noGrp="1"/>
          </p:cNvSpPr>
          <p:nvPr>
            <p:ph idx="1"/>
          </p:nvPr>
        </p:nvSpPr>
        <p:spPr>
          <a:xfrm>
            <a:off x="457200" y="1268760"/>
            <a:ext cx="8229600" cy="4857403"/>
          </a:xfrm>
        </p:spPr>
        <p:txBody>
          <a:bodyPr>
            <a:normAutofit fontScale="55000" lnSpcReduction="20000"/>
          </a:bodyPr>
          <a:lstStyle/>
          <a:p>
            <a:pPr algn="just"/>
            <a:r>
              <a:rPr lang="fr-FR" dirty="0" smtClean="0"/>
              <a:t>Quelques considérations philosophiques…</a:t>
            </a:r>
          </a:p>
          <a:p>
            <a:pPr algn="just">
              <a:buNone/>
            </a:pPr>
            <a:endParaRPr lang="fr-FR" dirty="0" smtClean="0"/>
          </a:p>
          <a:p>
            <a:pPr algn="just"/>
            <a:r>
              <a:rPr lang="fr-FR" dirty="0" smtClean="0"/>
              <a:t>Si , malheureusement, le travail est parfois difficile et « usant », vous n’avez pas le choix…</a:t>
            </a:r>
          </a:p>
          <a:p>
            <a:pPr algn="just"/>
            <a:endParaRPr lang="fr-FR" dirty="0" smtClean="0"/>
          </a:p>
          <a:p>
            <a:pPr algn="just"/>
            <a:r>
              <a:rPr lang="fr-FR" dirty="0" smtClean="0"/>
              <a:t>Après avoir envisagé toutes les solutions afin de prévenir la souffrance à votre poste, il vous faut réfléchir à ce que vous faites pour votre corps ! Non seulement la contrainte professionnelle le malmène, mais encore, si vous ne faites RIEN pour le protéger, pour… « l’économiser »…vous avez la double peine…</a:t>
            </a:r>
          </a:p>
          <a:p>
            <a:pPr algn="just"/>
            <a:endParaRPr lang="fr-FR" dirty="0" smtClean="0"/>
          </a:p>
          <a:p>
            <a:pPr algn="just"/>
            <a:r>
              <a:rPr lang="fr-FR" dirty="0" smtClean="0"/>
              <a:t>Pourtant des décisions peuvent être prises dés aujourd’hui, afin d’aborder plus sereinement votre activité professionnelle. </a:t>
            </a:r>
          </a:p>
          <a:p>
            <a:pPr algn="just"/>
            <a:endParaRPr lang="fr-FR" dirty="0" smtClean="0"/>
          </a:p>
          <a:p>
            <a:pPr algn="just"/>
            <a:r>
              <a:rPr lang="fr-FR" dirty="0" smtClean="0"/>
              <a:t>Si l’usure des ans est incontournable, celle lié au travail ne l’est parfois pas moins : la règle est alors  de tâcher de vous protéger, qui ses articulations ou ses muscles, qui son cerveau  pour les métiers où celui-ci est sollicité grandement…</a:t>
            </a:r>
          </a:p>
          <a:p>
            <a:pPr algn="just"/>
            <a:endParaRPr lang="fr-FR" dirty="0" smtClean="0"/>
          </a:p>
          <a:p>
            <a:pPr algn="just"/>
            <a:r>
              <a:rPr lang="fr-FR" dirty="0" smtClean="0"/>
              <a:t>Trois règles fondamentales, celles du triple « B »</a:t>
            </a:r>
          </a:p>
          <a:p>
            <a:endParaRPr lang="fr-FR" dirty="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err="1" smtClean="0">
                <a:solidFill>
                  <a:schemeClr val="tx1">
                    <a:lumMod val="85000"/>
                    <a:lumOff val="15000"/>
                  </a:schemeClr>
                </a:solidFill>
                <a:latin typeface="+mj-lt"/>
              </a:rPr>
              <a:t>Trois</a:t>
            </a:r>
            <a:r>
              <a:rPr lang="en-US" sz="4000" dirty="0" smtClean="0">
                <a:latin typeface="+mj-lt"/>
              </a:rPr>
              <a:t> </a:t>
            </a:r>
            <a:r>
              <a:rPr lang="en-US" sz="4000" dirty="0" err="1" smtClean="0">
                <a:solidFill>
                  <a:schemeClr val="tx1">
                    <a:lumMod val="50000"/>
                    <a:lumOff val="50000"/>
                  </a:schemeClr>
                </a:solidFill>
                <a:latin typeface="+mj-lt"/>
              </a:rPr>
              <a:t>règles</a:t>
            </a:r>
            <a:r>
              <a:rPr lang="en-US" sz="4000" dirty="0" smtClean="0">
                <a:solidFill>
                  <a:schemeClr val="tx1">
                    <a:lumMod val="50000"/>
                    <a:lumOff val="50000"/>
                  </a:schemeClr>
                </a:solidFill>
                <a:latin typeface="+mj-lt"/>
              </a:rPr>
              <a:t> </a:t>
            </a:r>
            <a:r>
              <a:rPr lang="en-US" sz="4000" dirty="0" err="1" smtClean="0">
                <a:solidFill>
                  <a:schemeClr val="tx1">
                    <a:lumMod val="50000"/>
                    <a:lumOff val="50000"/>
                  </a:schemeClr>
                </a:solidFill>
                <a:latin typeface="+mj-lt"/>
              </a:rPr>
              <a:t>fondamentales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err="1" smtClean="0">
                <a:solidFill>
                  <a:schemeClr val="tx1">
                    <a:lumMod val="75000"/>
                    <a:lumOff val="25000"/>
                  </a:schemeClr>
                </a:solidFill>
              </a:rPr>
              <a:t>Celles</a:t>
            </a:r>
            <a:r>
              <a:rPr lang="en-US" sz="2000" b="1" dirty="0" smtClean="0">
                <a:solidFill>
                  <a:schemeClr val="tx1">
                    <a:lumMod val="75000"/>
                    <a:lumOff val="25000"/>
                  </a:schemeClr>
                </a:solidFill>
              </a:rPr>
              <a:t> du triple “B”</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BIEN DORMIR</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BIEN MANGER</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44208" y="2852936"/>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BOUGER</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slide(fromBottom)">
                                      <p:cBhvr>
                                        <p:cTn id="11" dur="1000"/>
                                        <p:tgtEl>
                                          <p:spTgt spid="26"/>
                                        </p:tgtEl>
                                      </p:cBhvr>
                                    </p:animEffect>
                                  </p:childTnLst>
                                </p:cTn>
                              </p:par>
                            </p:childTnLst>
                          </p:cTn>
                        </p:par>
                        <p:par>
                          <p:cTn id="12" fill="hold">
                            <p:stCondLst>
                              <p:cond delay="2000"/>
                            </p:stCondLst>
                            <p:childTnLst>
                              <p:par>
                                <p:cTn id="13" presetID="1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slide(fromBottom)">
                                      <p:cBhvr>
                                        <p:cTn id="15" dur="1000"/>
                                        <p:tgtEl>
                                          <p:spTgt spid="23"/>
                                        </p:tgtEl>
                                      </p:cBhvr>
                                    </p:animEffect>
                                  </p:childTnLst>
                                </p:cTn>
                              </p:par>
                            </p:childTnLst>
                          </p:cTn>
                        </p:par>
                        <p:par>
                          <p:cTn id="16" fill="hold">
                            <p:stCondLst>
                              <p:cond delay="3000"/>
                            </p:stCondLst>
                            <p:childTnLst>
                              <p:par>
                                <p:cTn id="17" presetID="12" presetClass="entr" presetSubtype="4"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lide(fromBottom)">
                                      <p:cBhvr>
                                        <p:cTn id="19"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BIEN </a:t>
            </a:r>
            <a:r>
              <a:rPr lang="en-US" sz="4000" b="0" cap="none" dirty="0" smtClean="0">
                <a:solidFill>
                  <a:prstClr val="black">
                    <a:lumMod val="50000"/>
                    <a:lumOff val="50000"/>
                  </a:prstClr>
                </a:solidFill>
                <a:ea typeface="+mn-ea"/>
                <a:cs typeface="+mn-cs"/>
              </a:rPr>
              <a:t>DORMIR</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La </a:t>
            </a:r>
            <a:r>
              <a:rPr lang="en-US" sz="1700" b="1" dirty="0" err="1" smtClean="0">
                <a:solidFill>
                  <a:prstClr val="black">
                    <a:lumMod val="75000"/>
                    <a:lumOff val="25000"/>
                  </a:prstClr>
                </a:solidFill>
              </a:rPr>
              <a:t>pénibilité</a:t>
            </a:r>
            <a:r>
              <a:rPr lang="en-US" sz="1700" b="1" dirty="0" smtClean="0">
                <a:solidFill>
                  <a:prstClr val="black">
                    <a:lumMod val="75000"/>
                    <a:lumOff val="25000"/>
                  </a:prstClr>
                </a:solidFill>
              </a:rPr>
              <a:t> au travail</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24744"/>
            <a:ext cx="8496944" cy="4968552"/>
          </a:xfrm>
          <a:prstGeom prst="rect">
            <a:avLst/>
          </a:prstGeom>
          <a:noFill/>
        </p:spPr>
        <p:txBody>
          <a:bodyPr wrap="square" rtlCol="0">
            <a:normAutofit fontScale="70000" lnSpcReduction="20000"/>
          </a:bodyPr>
          <a:lstStyle/>
          <a:p>
            <a:pPr algn="just"/>
            <a:r>
              <a:rPr lang="fr-FR" sz="2000" b="1" dirty="0" smtClean="0"/>
              <a:t>Bien dormir</a:t>
            </a:r>
            <a:r>
              <a:rPr lang="fr-FR" sz="2000" dirty="0" smtClean="0"/>
              <a:t> est la clé de voute de l’équilibre…Entendre « je n’ai pas le temps de tout faire » n’est pas acceptable…Cela nécessite la remise en cause du système familial.</a:t>
            </a:r>
          </a:p>
          <a:p>
            <a:pPr algn="just">
              <a:buClr>
                <a:schemeClr val="accent3">
                  <a:lumMod val="75000"/>
                </a:schemeClr>
              </a:buClr>
            </a:pPr>
            <a:endParaRPr lang="fr-FR" sz="2000" dirty="0" smtClean="0"/>
          </a:p>
          <a:p>
            <a:pPr marL="457200" indent="-457200" algn="just">
              <a:buClr>
                <a:schemeClr val="accent3">
                  <a:lumMod val="75000"/>
                </a:schemeClr>
              </a:buClr>
            </a:pPr>
            <a:r>
              <a:rPr lang="fr-FR" sz="2000" dirty="0" smtClean="0"/>
              <a:t>	</a:t>
            </a:r>
            <a:endParaRPr lang="fr-FR" sz="2000" dirty="0" smtClean="0"/>
          </a:p>
          <a:p>
            <a:pPr marL="457200" indent="-457200" algn="just">
              <a:buClr>
                <a:schemeClr val="accent3">
                  <a:lumMod val="75000"/>
                </a:schemeClr>
              </a:buClr>
            </a:pPr>
            <a:r>
              <a:rPr lang="fr-FR" sz="2000" dirty="0" smtClean="0"/>
              <a:t>	</a:t>
            </a:r>
            <a:r>
              <a:rPr lang="fr-FR" sz="2000" dirty="0" smtClean="0"/>
              <a:t>Apprendre </a:t>
            </a:r>
            <a:r>
              <a:rPr lang="fr-FR" sz="2000" dirty="0" smtClean="0"/>
              <a:t>à faire </a:t>
            </a:r>
            <a:r>
              <a:rPr lang="fr-FR" sz="2000" b="1" dirty="0" smtClean="0"/>
              <a:t>une sieste</a:t>
            </a:r>
            <a:r>
              <a:rPr lang="fr-FR" sz="2000" dirty="0" smtClean="0"/>
              <a:t> de 15 mn est un élément d’équilibre… </a:t>
            </a:r>
            <a:r>
              <a:rPr lang="fr-FR" sz="2000" b="1" u="sng" dirty="0" smtClean="0"/>
              <a:t>Cela s’apprend </a:t>
            </a:r>
            <a:r>
              <a:rPr lang="fr-FR" sz="2000" dirty="0" smtClean="0"/>
              <a:t>au fil des jours et souvent la personne se réveille bien avant les 15 mn…</a:t>
            </a:r>
          </a:p>
          <a:p>
            <a:pPr marL="457200" indent="-457200" algn="just">
              <a:buClr>
                <a:schemeClr val="accent3">
                  <a:lumMod val="75000"/>
                </a:schemeClr>
              </a:buClr>
            </a:pPr>
            <a:r>
              <a:rPr lang="fr-FR" sz="2000" dirty="0" smtClean="0"/>
              <a:t>	La prise excessive de sucre ou d’alcool aggrave la fatigue post prandiale (après un repas) par suite d’une hypoglycémie réactionnelle.</a:t>
            </a:r>
          </a:p>
          <a:p>
            <a:pPr marL="457200" indent="-457200" algn="just">
              <a:buClr>
                <a:schemeClr val="accent3">
                  <a:lumMod val="75000"/>
                </a:schemeClr>
              </a:buClr>
              <a:buFont typeface="+mj-lt"/>
              <a:buAutoNum type="arabicPeriod"/>
            </a:pPr>
            <a:endParaRPr lang="fr-FR" sz="2000" dirty="0" smtClean="0"/>
          </a:p>
          <a:p>
            <a:pPr marL="457200" indent="-457200" algn="just">
              <a:buClr>
                <a:schemeClr val="accent3">
                  <a:lumMod val="75000"/>
                </a:schemeClr>
              </a:buClr>
            </a:pPr>
            <a:r>
              <a:rPr lang="fr-FR" sz="2000" dirty="0" smtClean="0"/>
              <a:t>	Se coucher au de-là de 23h est une mauvaise habitude…</a:t>
            </a:r>
            <a:r>
              <a:rPr lang="fr-FR" sz="2000" b="1" dirty="0" smtClean="0"/>
              <a:t>7 à 8 h de sommeil sont nécessaires</a:t>
            </a:r>
            <a:r>
              <a:rPr lang="fr-FR" sz="2000" dirty="0" smtClean="0"/>
              <a:t> à chacun de nous. La dette accumulée aggrave les risques de fatigue ou de troubles caractériels, pour ne pas dire, de dépression…</a:t>
            </a:r>
          </a:p>
          <a:p>
            <a:pPr marL="457200" indent="-457200" algn="just">
              <a:buClr>
                <a:schemeClr val="accent3">
                  <a:lumMod val="75000"/>
                </a:schemeClr>
              </a:buClr>
              <a:buFont typeface="+mj-lt"/>
              <a:buAutoNum type="arabicPeriod" startAt="2"/>
            </a:pPr>
            <a:endParaRPr lang="fr-FR" sz="2000" dirty="0" smtClean="0"/>
          </a:p>
          <a:p>
            <a:pPr marL="457200" indent="-457200" algn="just">
              <a:buClr>
                <a:schemeClr val="accent3">
                  <a:lumMod val="75000"/>
                </a:schemeClr>
              </a:buClr>
            </a:pPr>
            <a:r>
              <a:rPr lang="fr-FR" sz="2000" dirty="0" smtClean="0"/>
              <a:t>	Il faut ritualiser le sommeil…Quand l’heure arrive, notre cerveau a un penchant naturel pour faire le tour de la journée et pour anticiper la journée à venir. C’est terriblement porteur d’anxiété et donc d’insomnie…</a:t>
            </a:r>
          </a:p>
          <a:p>
            <a:pPr algn="just"/>
            <a:endParaRPr lang="fr-FR" sz="2000" dirty="0" smtClean="0"/>
          </a:p>
          <a:p>
            <a:pPr algn="just"/>
            <a:endParaRPr lang="fr-FR" sz="2000" dirty="0" smtClean="0"/>
          </a:p>
          <a:p>
            <a:pPr algn="just"/>
            <a:endParaRPr lang="fr-FR" sz="2000" dirty="0" smtClean="0"/>
          </a:p>
          <a:p>
            <a:pPr algn="just"/>
            <a:r>
              <a:rPr lang="fr-FR" sz="2000" dirty="0" smtClean="0"/>
              <a:t>Aussi faut il :</a:t>
            </a:r>
          </a:p>
          <a:p>
            <a:pPr algn="just"/>
            <a:endParaRPr lang="fr-FR" sz="2000" dirty="0" smtClean="0"/>
          </a:p>
          <a:p>
            <a:pPr marL="542925" indent="-361950" algn="just">
              <a:buFont typeface="Wingdings" pitchFamily="2" charset="2"/>
              <a:buChar char="Ø"/>
            </a:pPr>
            <a:r>
              <a:rPr lang="fr-FR" sz="2000" dirty="0" smtClean="0"/>
              <a:t>Éjecter les pensées négatives : soucis familiaux ou professionnels…</a:t>
            </a:r>
          </a:p>
          <a:p>
            <a:pPr marL="542925" indent="-361950" algn="just">
              <a:buFont typeface="Wingdings" pitchFamily="2" charset="2"/>
              <a:buChar char="Ø"/>
            </a:pPr>
            <a:r>
              <a:rPr lang="fr-FR" sz="2000" dirty="0" smtClean="0"/>
              <a:t>Lire, permet de couper avec ses soucis</a:t>
            </a:r>
          </a:p>
          <a:p>
            <a:pPr marL="542925" indent="-361950" algn="just">
              <a:buFont typeface="Wingdings" pitchFamily="2" charset="2"/>
              <a:buChar char="Ø"/>
            </a:pPr>
            <a:r>
              <a:rPr lang="fr-FR" sz="2000" dirty="0" smtClean="0"/>
              <a:t>Boire une tisane apaisante 1h avant , est une bonne habitude </a:t>
            </a:r>
            <a:r>
              <a:rPr lang="fr-FR" sz="2000" dirty="0" smtClean="0"/>
              <a:t>!</a:t>
            </a:r>
          </a:p>
          <a:p>
            <a:pPr marL="542925" indent="-361950" algn="just">
              <a:buFont typeface="Wingdings" pitchFamily="2" charset="2"/>
              <a:buChar char="Ø"/>
            </a:pPr>
            <a:r>
              <a:rPr lang="fr-FR" sz="2000" dirty="0" smtClean="0"/>
              <a:t>Éviter le café après 16h</a:t>
            </a:r>
            <a:endParaRPr lang="fr-FR" sz="2000" dirty="0" smtClean="0"/>
          </a:p>
          <a:p>
            <a:pPr marL="542925" indent="-361950" algn="just">
              <a:buFont typeface="Wingdings" pitchFamily="2" charset="2"/>
              <a:buChar char="Ø"/>
            </a:pPr>
            <a:r>
              <a:rPr lang="fr-FR" sz="2000" dirty="0" smtClean="0"/>
              <a:t>En cas de prise de médicaments, toujours commencer par la phytothérapie ou l’homéopathie, puis les anxiolytiques « </a:t>
            </a:r>
            <a:r>
              <a:rPr lang="fr-FR" sz="2100" dirty="0" smtClean="0"/>
              <a:t>non </a:t>
            </a:r>
            <a:r>
              <a:rPr lang="fr-FR" sz="2100" dirty="0" err="1" smtClean="0"/>
              <a:t>benzodiazépiniques</a:t>
            </a:r>
            <a:r>
              <a:rPr lang="fr-FR" sz="2000" dirty="0" smtClean="0"/>
              <a:t> » </a:t>
            </a:r>
          </a:p>
          <a:p>
            <a:pPr marL="542925" indent="-361950" algn="just">
              <a:buFont typeface="Wingdings" pitchFamily="2" charset="2"/>
              <a:buChar char="Ø"/>
            </a:pPr>
            <a:r>
              <a:rPr lang="fr-FR" sz="2000" dirty="0" smtClean="0"/>
              <a:t>Ne pas oublier les bienfaits de l’acupuncture !</a:t>
            </a:r>
          </a:p>
          <a:p>
            <a:pPr marL="542925" indent="-361950" algn="just">
              <a:buFont typeface="Wingdings" pitchFamily="2" charset="2"/>
              <a:buChar char="Ø"/>
            </a:pPr>
            <a:r>
              <a:rPr lang="fr-FR" sz="2000" b="1" dirty="0" smtClean="0"/>
              <a:t>Les prises de somnifères doivent être limitées dans le temps</a:t>
            </a:r>
            <a:endParaRPr lang="fr-FR" sz="2000" dirty="0"/>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BIEN </a:t>
            </a:r>
            <a:r>
              <a:rPr lang="en-US" sz="2800" dirty="0" smtClean="0">
                <a:solidFill>
                  <a:prstClr val="black">
                    <a:lumMod val="50000"/>
                    <a:lumOff val="50000"/>
                  </a:prstClr>
                </a:solidFill>
                <a:latin typeface="+mn-lt"/>
                <a:ea typeface="+mn-ea"/>
                <a:cs typeface="+mn-cs"/>
              </a:rPr>
              <a:t>DORMIR : </a:t>
            </a:r>
            <a:r>
              <a:rPr lang="en-US" sz="2800" dirty="0" smtClean="0">
                <a:solidFill>
                  <a:schemeClr val="tx1"/>
                </a:solidFill>
                <a:latin typeface="+mn-lt"/>
                <a:ea typeface="+mn-ea"/>
                <a:cs typeface="+mn-cs"/>
              </a:rPr>
              <a:t>3 </a:t>
            </a:r>
            <a:r>
              <a:rPr lang="en-US" sz="2800" dirty="0" err="1" smtClean="0">
                <a:solidFill>
                  <a:schemeClr val="tx1"/>
                </a:solidFill>
                <a:latin typeface="+mn-lt"/>
                <a:ea typeface="+mn-ea"/>
                <a:cs typeface="+mn-cs"/>
              </a:rPr>
              <a:t>mesures</a:t>
            </a:r>
            <a:r>
              <a:rPr lang="en-US" sz="2800" dirty="0" smtClean="0">
                <a:solidFill>
                  <a:schemeClr val="tx1"/>
                </a:solidFill>
                <a:latin typeface="+mn-lt"/>
                <a:ea typeface="+mn-ea"/>
                <a:cs typeface="+mn-cs"/>
              </a:rPr>
              <a:t> ! </a:t>
            </a:r>
            <a:endParaRPr lang="en-US" dirty="0">
              <a:solidFill>
                <a:schemeClr val="tx1"/>
              </a:solidFill>
              <a:latin typeface="+mn-lt"/>
            </a:endParaRPr>
          </a:p>
        </p:txBody>
      </p:sp>
      <p:sp>
        <p:nvSpPr>
          <p:cNvPr id="4" name="Ellipse 3"/>
          <p:cNvSpPr/>
          <p:nvPr/>
        </p:nvSpPr>
        <p:spPr>
          <a:xfrm>
            <a:off x="251520" y="2060848"/>
            <a:ext cx="288032" cy="28803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1</a:t>
            </a:r>
            <a:endParaRPr lang="fr-FR" dirty="0"/>
          </a:p>
        </p:txBody>
      </p:sp>
      <p:sp>
        <p:nvSpPr>
          <p:cNvPr id="6" name="Ellipse 5"/>
          <p:cNvSpPr/>
          <p:nvPr/>
        </p:nvSpPr>
        <p:spPr>
          <a:xfrm>
            <a:off x="251520" y="2780928"/>
            <a:ext cx="288032" cy="2880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t>2</a:t>
            </a:r>
            <a:endParaRPr lang="fr-FR" dirty="0"/>
          </a:p>
        </p:txBody>
      </p:sp>
      <p:sp>
        <p:nvSpPr>
          <p:cNvPr id="7" name="Ellipse 6"/>
          <p:cNvSpPr/>
          <p:nvPr/>
        </p:nvSpPr>
        <p:spPr>
          <a:xfrm>
            <a:off x="251520" y="3429000"/>
            <a:ext cx="288032" cy="28803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smtClean="0"/>
              <a:t>3</a:t>
            </a:r>
            <a:endParaRPr lang="fr-FR"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BIEN </a:t>
            </a:r>
            <a:r>
              <a:rPr lang="en-US" sz="4000" b="0" cap="none" dirty="0" smtClean="0">
                <a:solidFill>
                  <a:prstClr val="black">
                    <a:lumMod val="50000"/>
                    <a:lumOff val="50000"/>
                  </a:prstClr>
                </a:solidFill>
                <a:ea typeface="+mn-ea"/>
                <a:cs typeface="+mn-cs"/>
              </a:rPr>
              <a:t>MANGER</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La </a:t>
            </a:r>
            <a:r>
              <a:rPr lang="en-US" sz="1700" b="1" dirty="0" err="1" smtClean="0">
                <a:solidFill>
                  <a:prstClr val="black">
                    <a:lumMod val="75000"/>
                    <a:lumOff val="25000"/>
                  </a:prstClr>
                </a:solidFill>
              </a:rPr>
              <a:t>pénibilité</a:t>
            </a:r>
            <a:r>
              <a:rPr lang="en-US" sz="1700" b="1" dirty="0" smtClean="0">
                <a:solidFill>
                  <a:prstClr val="black">
                    <a:lumMod val="75000"/>
                    <a:lumOff val="25000"/>
                  </a:prstClr>
                </a:solidFill>
              </a:rPr>
              <a:t> au travail</a:t>
            </a:r>
            <a:endParaRPr lang="en-US" sz="1700" b="1" dirty="0">
              <a:solidFill>
                <a:prstClr val="black">
                  <a:lumMod val="75000"/>
                  <a:lumOff val="25000"/>
                </a:prstClr>
              </a:solidFill>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24744"/>
            <a:ext cx="8496944" cy="5040560"/>
          </a:xfrm>
          <a:prstGeom prst="rect">
            <a:avLst/>
          </a:prstGeom>
          <a:noFill/>
        </p:spPr>
        <p:txBody>
          <a:bodyPr wrap="square" rtlCol="0">
            <a:normAutofit fontScale="85000" lnSpcReduction="20000"/>
          </a:bodyPr>
          <a:lstStyle/>
          <a:p>
            <a:pPr algn="ctr"/>
            <a:r>
              <a:rPr lang="fr-FR"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Manger équilibré et varié !</a:t>
            </a:r>
          </a:p>
          <a:p>
            <a:pPr algn="ctr"/>
            <a:endParaRPr lang="fr-FR"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fr-FR"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Manger des légumes à tous les repas ? Pourquoi ?</a:t>
            </a:r>
          </a:p>
          <a:p>
            <a:pPr algn="ctr"/>
            <a:endParaRPr lang="fr-FR" sz="2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just"/>
            <a:endParaRPr lang="fr-FR" sz="1600" dirty="0" smtClean="0"/>
          </a:p>
          <a:p>
            <a:pPr algn="just"/>
            <a:r>
              <a:rPr lang="fr-FR" sz="1600" dirty="0" smtClean="0"/>
              <a:t>Une étude Américaine de l’Université de WASHINGTON  a montré que les personnes qui s’hydrataient suffisamment chaque jour, se plaignaient moins de fatigue. Celle-ci est caractérisée par une « pesanteur » musculaire, avec envie de dormir, yeux cernés, traits tirés…</a:t>
            </a:r>
          </a:p>
          <a:p>
            <a:pPr algn="just"/>
            <a:endParaRPr lang="fr-FR" sz="1600" dirty="0" smtClean="0"/>
          </a:p>
          <a:p>
            <a:pPr algn="just"/>
            <a:r>
              <a:rPr lang="fr-FR" sz="1600" dirty="0" smtClean="0"/>
              <a:t>Il importe de boire un verre toutes les deux heures pour un travail sédentaire… </a:t>
            </a:r>
          </a:p>
          <a:p>
            <a:pPr algn="just"/>
            <a:r>
              <a:rPr lang="fr-FR" sz="1600" dirty="0" smtClean="0"/>
              <a:t>Plus pour un travail de force, à augmenter en cas de chaleur ou de froid, car on dépense plus de calories.</a:t>
            </a:r>
          </a:p>
          <a:p>
            <a:pPr algn="just"/>
            <a:endParaRPr lang="fr-FR" sz="1600" dirty="0" smtClean="0"/>
          </a:p>
          <a:p>
            <a:pPr algn="just"/>
            <a:r>
              <a:rPr lang="fr-FR" sz="1600" dirty="0" smtClean="0"/>
              <a:t>Boire un verre au coucher permet un meilleur sommeil et évite les fringales nocturnes , par suite de la dilution de l’acide chlorhydrique de notre estomac.</a:t>
            </a:r>
          </a:p>
          <a:p>
            <a:pPr algn="just"/>
            <a:endParaRPr lang="fr-FR" sz="1600" dirty="0" smtClean="0"/>
          </a:p>
          <a:p>
            <a:pPr algn="just"/>
            <a:r>
              <a:rPr lang="fr-FR" sz="1600" dirty="0" smtClean="0"/>
              <a:t>La prise d’alcool au repas de midi est néfaste pour notre organisme, tant pour la fatigue qu’elle favorise, que pour le manque de vigilance qu’elle entraine. </a:t>
            </a:r>
          </a:p>
          <a:p>
            <a:pPr algn="just"/>
            <a:r>
              <a:rPr lang="fr-FR" sz="1600" dirty="0" smtClean="0"/>
              <a:t>Seul </a:t>
            </a:r>
            <a:r>
              <a:rPr lang="fr-FR" sz="1600" b="1" dirty="0" smtClean="0"/>
              <a:t>UN</a:t>
            </a:r>
            <a:r>
              <a:rPr lang="fr-FR" sz="1600" dirty="0" smtClean="0"/>
              <a:t> verre de vin parait raisonnable, tout en sachant que le seuil d’alcoolémie de 0.25 g/l dépassé, entraine en cas d’accident, la responsabilité pleine et entière de l’agent qui conduit un véhicule ou tout autre engin.</a:t>
            </a:r>
          </a:p>
          <a:p>
            <a:pPr algn="just"/>
            <a:r>
              <a:rPr lang="fr-FR" sz="1600" dirty="0" smtClean="0"/>
              <a:t> </a:t>
            </a:r>
          </a:p>
          <a:p>
            <a:pPr algn="just"/>
            <a:r>
              <a:rPr lang="fr-FR" sz="1600" b="1" dirty="0" smtClean="0"/>
              <a:t> </a:t>
            </a:r>
            <a:r>
              <a:rPr lang="fr-FR" sz="1600" b="1" u="sng" dirty="0" smtClean="0"/>
              <a:t>Rappel</a:t>
            </a:r>
            <a:r>
              <a:rPr lang="fr-FR" sz="1600" b="1" dirty="0" smtClean="0"/>
              <a:t> :</a:t>
            </a:r>
          </a:p>
          <a:p>
            <a:pPr algn="just"/>
            <a:endParaRPr lang="fr-FR" sz="1600" dirty="0" smtClean="0"/>
          </a:p>
          <a:p>
            <a:pPr algn="just"/>
            <a:r>
              <a:rPr lang="fr-FR" sz="1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AUCUNE bouteille d’alcool ne doit être tolérée à l’intérieur des locaux professionnels, et les « apéritifs » conviviaux et alcoolisés doivent être bannis, de façon non négociable…</a:t>
            </a:r>
          </a:p>
          <a:p>
            <a:pPr algn="just"/>
            <a:endParaRPr lang="fr-FR" sz="1600" b="1" i="1" dirty="0" smtClean="0">
              <a:solidFill>
                <a:schemeClr val="accent4">
                  <a:lumMod val="75000"/>
                </a:schemeClr>
              </a:solidFill>
            </a:endParaRPr>
          </a:p>
          <a:p>
            <a:pPr algn="just"/>
            <a:r>
              <a:rPr lang="fr-FR" sz="1600" b="1" i="1" dirty="0" smtClean="0"/>
              <a:t>Un règlement intérieur doit être mis en place par l’autorité territoriale.</a:t>
            </a:r>
            <a:endParaRPr lang="fr-FR" sz="1600" b="1" i="1" dirty="0"/>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BIEN </a:t>
            </a:r>
            <a:r>
              <a:rPr lang="en-US" sz="2800" dirty="0" smtClean="0">
                <a:solidFill>
                  <a:prstClr val="black">
                    <a:lumMod val="50000"/>
                    <a:lumOff val="50000"/>
                  </a:prstClr>
                </a:solidFill>
                <a:latin typeface="+mn-lt"/>
                <a:ea typeface="+mn-ea"/>
                <a:cs typeface="+mn-cs"/>
              </a:rPr>
              <a:t>MANGER</a:t>
            </a:r>
            <a:endParaRPr lang="en-US" dirty="0">
              <a:latin typeface="+mn-lt"/>
            </a:endParaRP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BOUGER</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a:spcBef>
                <a:spcPts val="0"/>
              </a:spcBef>
            </a:pPr>
            <a:r>
              <a:rPr lang="en-US" sz="1700" b="1" dirty="0" smtClean="0">
                <a:solidFill>
                  <a:prstClr val="black">
                    <a:lumMod val="75000"/>
                    <a:lumOff val="25000"/>
                  </a:prstClr>
                </a:solidFill>
              </a:rPr>
              <a:t>La </a:t>
            </a:r>
            <a:r>
              <a:rPr lang="en-US" sz="1700" b="1" dirty="0" err="1" smtClean="0">
                <a:solidFill>
                  <a:prstClr val="black">
                    <a:lumMod val="75000"/>
                    <a:lumOff val="25000"/>
                  </a:prstClr>
                </a:solidFill>
              </a:rPr>
              <a:t>pénibilité</a:t>
            </a:r>
            <a:r>
              <a:rPr lang="en-US" sz="1700" b="1" dirty="0" smtClean="0">
                <a:solidFill>
                  <a:prstClr val="black">
                    <a:lumMod val="75000"/>
                    <a:lumOff val="25000"/>
                  </a:prstClr>
                </a:solidFill>
              </a:rPr>
              <a:t> au travail</a:t>
            </a:r>
            <a:endParaRPr lang="en-US" sz="1700" b="1" dirty="0">
              <a:solidFill>
                <a:prstClr val="black">
                  <a:lumMod val="75000"/>
                  <a:lumOff val="25000"/>
                </a:prstClr>
              </a:solidFill>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496944" cy="4896544"/>
          </a:xfrm>
          <a:prstGeom prst="rect">
            <a:avLst/>
          </a:prstGeom>
          <a:noFill/>
        </p:spPr>
        <p:txBody>
          <a:bodyPr wrap="square" rtlCol="0">
            <a:normAutofit fontScale="92500" lnSpcReduction="20000"/>
          </a:bodyPr>
          <a:lstStyle/>
          <a:p>
            <a:pPr algn="just"/>
            <a:r>
              <a:rPr lang="fr-FR" sz="1600" dirty="0" smtClean="0"/>
              <a:t>Un travail répétitif ou absorbant  fatigue beaucoup…</a:t>
            </a:r>
          </a:p>
          <a:p>
            <a:pPr algn="just"/>
            <a:r>
              <a:rPr lang="fr-FR" sz="1600" dirty="0" smtClean="0"/>
              <a:t>Se défouler parait raisonnable pour compenser cette fatigue…</a:t>
            </a:r>
          </a:p>
          <a:p>
            <a:pPr algn="just"/>
            <a:r>
              <a:rPr lang="fr-FR" sz="1600" dirty="0" smtClean="0"/>
              <a:t>Mais celle-ci n’incite pas à la distraction…</a:t>
            </a:r>
          </a:p>
          <a:p>
            <a:pPr algn="just"/>
            <a:endParaRPr lang="fr-FR" sz="1600" dirty="0" smtClean="0"/>
          </a:p>
          <a:p>
            <a:pPr algn="just"/>
            <a:r>
              <a:rPr lang="fr-FR" sz="1600" dirty="0" smtClean="0"/>
              <a:t>Or, il ne s’agit pas de </a:t>
            </a:r>
            <a:r>
              <a:rPr lang="fr-FR" sz="1600" b="1" dirty="0" smtClean="0"/>
              <a:t>distraction</a:t>
            </a:r>
            <a:r>
              <a:rPr lang="fr-FR" sz="1600" dirty="0" smtClean="0"/>
              <a:t>, dans notre cas, mais bien de </a:t>
            </a:r>
            <a:r>
              <a:rPr lang="fr-FR" sz="1600" b="1" dirty="0" smtClean="0"/>
              <a:t>« prévention</a:t>
            </a:r>
            <a:r>
              <a:rPr lang="fr-FR" sz="1600" dirty="0" smtClean="0"/>
              <a:t> »…</a:t>
            </a:r>
          </a:p>
          <a:p>
            <a:pPr algn="just"/>
            <a:endParaRPr lang="fr-FR" sz="1600" dirty="0" smtClean="0"/>
          </a:p>
          <a:p>
            <a:pPr algn="just"/>
            <a:r>
              <a:rPr lang="fr-FR" sz="1600" dirty="0" smtClean="0"/>
              <a:t>Faire bouger tous vos muscles va participer à l’équilibre de l’organisme :</a:t>
            </a:r>
          </a:p>
          <a:p>
            <a:pPr algn="just"/>
            <a:endParaRPr lang="fr-FR" sz="1600" dirty="0" smtClean="0"/>
          </a:p>
          <a:p>
            <a:pPr marL="542925" indent="-271463" algn="just">
              <a:buFont typeface="Wingdings" pitchFamily="2" charset="2"/>
              <a:buChar char="Ø"/>
            </a:pPr>
            <a:r>
              <a:rPr lang="fr-FR" sz="1600" dirty="0" smtClean="0"/>
              <a:t>Les tensions musculaires vont s’équilibrer, et les muscles  les plus sollicités vont , en quelque sorte, se « reposer »…Pendant ces minutes, nous ne penserons à rien, sinon qu’à l’effort consenti. </a:t>
            </a:r>
          </a:p>
          <a:p>
            <a:pPr marL="542925" indent="-271463" algn="just">
              <a:buFont typeface="Wingdings" pitchFamily="2" charset="2"/>
              <a:buChar char="Ø"/>
            </a:pPr>
            <a:endParaRPr lang="fr-FR" sz="1600" b="1" dirty="0" smtClean="0"/>
          </a:p>
          <a:p>
            <a:pPr marL="542925" indent="-271463" algn="just">
              <a:buFont typeface="Wingdings" pitchFamily="2" charset="2"/>
              <a:buChar char="Ø"/>
            </a:pPr>
            <a:r>
              <a:rPr lang="fr-FR" sz="1600" b="1" dirty="0" smtClean="0"/>
              <a:t>QUINZE minutes par jour suffisent à un bon équilibre. Si c’est plus, c’est tout bénéfice…</a:t>
            </a:r>
            <a:endParaRPr lang="fr-FR" sz="1600" dirty="0" smtClean="0"/>
          </a:p>
          <a:p>
            <a:pPr marL="542925" indent="-271463" algn="just">
              <a:buFont typeface="Wingdings" pitchFamily="2" charset="2"/>
              <a:buChar char="Ø"/>
            </a:pPr>
            <a:endParaRPr lang="fr-FR" sz="1600" dirty="0" smtClean="0"/>
          </a:p>
          <a:p>
            <a:pPr marL="542925" indent="-271463" algn="just">
              <a:buFont typeface="Wingdings" pitchFamily="2" charset="2"/>
              <a:buChar char="Ø"/>
            </a:pPr>
            <a:r>
              <a:rPr lang="fr-FR" sz="1600" dirty="0" smtClean="0"/>
              <a:t>A cela, si vous associez une demi- heure de marche ou de vélo par semaine, vous ne serez jamais plus pareil… </a:t>
            </a:r>
          </a:p>
          <a:p>
            <a:pPr marL="542925" indent="-271463" algn="just"/>
            <a:r>
              <a:rPr lang="fr-FR" sz="1600" dirty="0" smtClean="0"/>
              <a:t>	</a:t>
            </a:r>
          </a:p>
          <a:p>
            <a:pPr marL="542925" indent="-271463" algn="just"/>
            <a:r>
              <a:rPr lang="fr-FR" sz="1600" dirty="0" smtClean="0"/>
              <a:t>	La natation est le sport ROI pour « défatiguer » vos muscles !</a:t>
            </a:r>
          </a:p>
          <a:p>
            <a:pPr algn="just"/>
            <a:endParaRPr lang="fr-FR" sz="1600" dirty="0" smtClean="0"/>
          </a:p>
          <a:p>
            <a:pPr algn="just"/>
            <a:r>
              <a:rPr lang="fr-FR" sz="1600" b="1" u="sng" dirty="0" smtClean="0"/>
              <a:t>Autre conseil</a:t>
            </a:r>
            <a:r>
              <a:rPr lang="fr-FR" sz="1600" dirty="0" smtClean="0"/>
              <a:t> : même si vous ne souffrez de rien, essayez de faire une séance d’ostéopathie par an : bien menée, cette séance sera facteur de rééquilibre et de stimulation…</a:t>
            </a:r>
          </a:p>
          <a:p>
            <a:pPr algn="just"/>
            <a:endParaRPr lang="fr-FR" sz="1600" dirty="0" smtClean="0"/>
          </a:p>
          <a:p>
            <a:pPr algn="just"/>
            <a:r>
              <a:rPr lang="fr-FR" sz="1600" dirty="0" smtClean="0"/>
              <a:t>Une séance de 10 à 15 mn de gymnastique par jour peut s’effectuer le matin ou le soir.</a:t>
            </a:r>
          </a:p>
          <a:p>
            <a:pPr algn="just"/>
            <a:endParaRPr lang="fr-FR" sz="1600" dirty="0" smtClean="0"/>
          </a:p>
          <a:p>
            <a:pPr algn="just"/>
            <a:r>
              <a:rPr lang="fr-FR" sz="1600" dirty="0" smtClean="0"/>
              <a:t>En cas de difficulté « mécanique », douleur vertébrale ou autre, consultez votre Médecin en vue d’une prescription de séances de kinésithérapie : 10 séances très bien menées conduisent à un bienfait durable.</a:t>
            </a:r>
            <a:endParaRPr lang="fr-FR" sz="1600" dirty="0"/>
          </a:p>
        </p:txBody>
      </p:sp>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BOUGER</a:t>
            </a:r>
            <a:endParaRPr lang="en-US" dirty="0">
              <a:latin typeface="+mn-lt"/>
            </a:endParaRPr>
          </a:p>
        </p:txBody>
      </p:sp>
    </p:spTree>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04122C5-4F29-48BA-8A90-6EF548C0EA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TS101674551</Template>
  <TotalTime>591</TotalTime>
  <Words>329</Words>
  <Application>Microsoft Office PowerPoint</Application>
  <PresentationFormat>Affichage à l'écran (4:3)</PresentationFormat>
  <Paragraphs>150</Paragraphs>
  <Slides>13</Slides>
  <Notes>10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TS101674551</vt:lpstr>
      <vt:lpstr> TRAVAIL PENIBLE ?</vt:lpstr>
      <vt:lpstr>La pénibilité au travail</vt:lpstr>
      <vt:lpstr>Diapositive 3</vt:lpstr>
      <vt:lpstr>BIEN DORMIR</vt:lpstr>
      <vt:lpstr>BIEN DORMIR : 3 mesures ! </vt:lpstr>
      <vt:lpstr>BIEN MANGER</vt:lpstr>
      <vt:lpstr>BIEN MANGER</vt:lpstr>
      <vt:lpstr>BOUGER</vt:lpstr>
      <vt:lpstr>BOUGER</vt:lpstr>
      <vt:lpstr>POUR RESTER EN FORME : 15 mn d’exercice par jour</vt:lpstr>
      <vt:lpstr>Diapositive 11</vt:lpstr>
      <vt:lpstr>Diapositive 12</vt:lpstr>
      <vt:lpstr> Considérez vous comme un “athlète de haut niveau” !  Protégez votre corps, entrainez le !  PENSEZ A VOUS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POWERPOINT 2010</dc:title>
  <dc:creator>Audrey GOGIBUS</dc:creator>
  <cp:lastModifiedBy>Gogibus Audrey</cp:lastModifiedBy>
  <cp:revision>21</cp:revision>
  <dcterms:created xsi:type="dcterms:W3CDTF">2014-08-26T20:37:46Z</dcterms:created>
  <dcterms:modified xsi:type="dcterms:W3CDTF">2014-09-18T07:34:19Z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