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37"/>
  </p:notesMasterIdLst>
  <p:sldIdLst>
    <p:sldId id="256" r:id="rId2"/>
    <p:sldId id="259" r:id="rId3"/>
    <p:sldId id="257" r:id="rId4"/>
    <p:sldId id="263" r:id="rId5"/>
    <p:sldId id="262" r:id="rId6"/>
    <p:sldId id="261" r:id="rId7"/>
    <p:sldId id="265" r:id="rId8"/>
    <p:sldId id="264" r:id="rId9"/>
    <p:sldId id="266" r:id="rId10"/>
    <p:sldId id="270" r:id="rId11"/>
    <p:sldId id="269" r:id="rId12"/>
    <p:sldId id="268" r:id="rId13"/>
    <p:sldId id="267" r:id="rId14"/>
    <p:sldId id="276" r:id="rId15"/>
    <p:sldId id="275" r:id="rId16"/>
    <p:sldId id="274" r:id="rId17"/>
    <p:sldId id="273" r:id="rId18"/>
    <p:sldId id="278" r:id="rId19"/>
    <p:sldId id="277" r:id="rId20"/>
    <p:sldId id="289" r:id="rId21"/>
    <p:sldId id="280" r:id="rId22"/>
    <p:sldId id="284" r:id="rId23"/>
    <p:sldId id="283" r:id="rId24"/>
    <p:sldId id="282" r:id="rId25"/>
    <p:sldId id="281" r:id="rId26"/>
    <p:sldId id="288" r:id="rId27"/>
    <p:sldId id="290" r:id="rId28"/>
    <p:sldId id="293" r:id="rId29"/>
    <p:sldId id="292" r:id="rId30"/>
    <p:sldId id="291" r:id="rId31"/>
    <p:sldId id="294" r:id="rId32"/>
    <p:sldId id="299" r:id="rId33"/>
    <p:sldId id="298" r:id="rId34"/>
    <p:sldId id="297" r:id="rId35"/>
    <p:sldId id="287" r:id="rId36"/>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41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7256D80D-60FB-411A-89A1-C61F6456B87A}" type="datetimeFigureOut">
              <a:rPr lang="fr-FR" smtClean="0"/>
              <a:pPr/>
              <a:t>29/12/2017</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F81F6BD-A8B3-47D7-8459-D79B6654C2DB}"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3ACB2493-3353-4DDB-98AC-B39CDC393F14}" type="datetimeFigureOut">
              <a:rPr lang="fr-FR" smtClean="0"/>
              <a:pPr/>
              <a:t>29/12/2017</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1B873526-FE67-4896-8E2D-F3F490ECC06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ACB2493-3353-4DDB-98AC-B39CDC393F14}" type="datetimeFigureOut">
              <a:rPr lang="fr-FR" smtClean="0"/>
              <a:pPr/>
              <a:t>29/12/2017</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B873526-FE67-4896-8E2D-F3F490ECC06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ACB2493-3353-4DDB-98AC-B39CDC393F14}" type="datetimeFigureOut">
              <a:rPr lang="fr-FR" smtClean="0"/>
              <a:pPr/>
              <a:t>29/12/2017</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B873526-FE67-4896-8E2D-F3F490ECC06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ACB2493-3353-4DDB-98AC-B39CDC393F14}" type="datetimeFigureOut">
              <a:rPr lang="fr-FR" smtClean="0"/>
              <a:pPr/>
              <a:t>29/12/2017</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B873526-FE67-4896-8E2D-F3F490ECC068}" type="slidenum">
              <a:rPr lang="fr-FR" smtClean="0"/>
              <a:pPr/>
              <a:t>‹N°›</a:t>
            </a:fld>
            <a:endParaRPr lang="fr-FR"/>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3ACB2493-3353-4DDB-98AC-B39CDC393F14}" type="datetimeFigureOut">
              <a:rPr lang="fr-FR" smtClean="0"/>
              <a:pPr/>
              <a:t>29/12/2017</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1B873526-FE67-4896-8E2D-F3F490ECC068}" type="slidenum">
              <a:rPr lang="fr-FR" smtClean="0"/>
              <a:pPr/>
              <a:t>‹N°›</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3ACB2493-3353-4DDB-98AC-B39CDC393F14}" type="datetimeFigureOut">
              <a:rPr lang="fr-FR" smtClean="0"/>
              <a:pPr/>
              <a:t>29/12/2017</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1B873526-FE67-4896-8E2D-F3F490ECC068}" type="slidenum">
              <a:rPr lang="fr-FR" smtClean="0"/>
              <a:pPr/>
              <a:t>‹N°›</a:t>
            </a:fld>
            <a:endParaRPr lang="fr-FR"/>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3ACB2493-3353-4DDB-98AC-B39CDC393F14}" type="datetimeFigureOut">
              <a:rPr lang="fr-FR" smtClean="0"/>
              <a:pPr/>
              <a:t>29/12/2017</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1B873526-FE67-4896-8E2D-F3F490ECC068}"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3ACB2493-3353-4DDB-98AC-B39CDC393F14}" type="datetimeFigureOut">
              <a:rPr lang="fr-FR" smtClean="0"/>
              <a:pPr/>
              <a:t>29/12/2017</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1B873526-FE67-4896-8E2D-F3F490ECC068}" type="slidenum">
              <a:rPr lang="fr-FR" smtClean="0"/>
              <a:pPr/>
              <a:t>‹N°›</a:t>
            </a:fld>
            <a:endParaRPr lang="fr-FR"/>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3ACB2493-3353-4DDB-98AC-B39CDC393F14}" type="datetimeFigureOut">
              <a:rPr lang="fr-FR" smtClean="0"/>
              <a:pPr/>
              <a:t>29/12/2017</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1B873526-FE67-4896-8E2D-F3F490ECC06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3ACB2493-3353-4DDB-98AC-B39CDC393F14}" type="datetimeFigureOut">
              <a:rPr lang="fr-FR" smtClean="0"/>
              <a:pPr/>
              <a:t>29/12/2017</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1B873526-FE67-4896-8E2D-F3F490ECC068}"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3ACB2493-3353-4DDB-98AC-B39CDC393F14}" type="datetimeFigureOut">
              <a:rPr lang="fr-FR" smtClean="0"/>
              <a:pPr/>
              <a:t>29/12/2017</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1B873526-FE67-4896-8E2D-F3F490ECC068}" type="slidenum">
              <a:rPr lang="fr-FR" smtClean="0"/>
              <a:pPr/>
              <a:t>‹N°›</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ACB2493-3353-4DDB-98AC-B39CDC393F14}" type="datetimeFigureOut">
              <a:rPr lang="fr-FR" smtClean="0"/>
              <a:pPr/>
              <a:t>29/12/2017</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B873526-FE67-4896-8E2D-F3F490ECC06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3501008"/>
            <a:ext cx="8964488" cy="1584176"/>
          </a:xfrm>
        </p:spPr>
        <p:txBody>
          <a:bodyPr>
            <a:normAutofit/>
          </a:bodyPr>
          <a:lstStyle/>
          <a:p>
            <a:r>
              <a:rPr lang="fr-FR" b="1" dirty="0" smtClean="0">
                <a:solidFill>
                  <a:srgbClr val="7030A0"/>
                </a:solidFill>
                <a:latin typeface="Arial" pitchFamily="34" charset="0"/>
                <a:cs typeface="Arial" pitchFamily="34" charset="0"/>
              </a:rPr>
              <a:t>LE CONTRAT de DROIT PUBLIC</a:t>
            </a:r>
            <a:endParaRPr lang="fr-FR" dirty="0">
              <a:solidFill>
                <a:srgbClr val="7030A0"/>
              </a:solidFill>
              <a:latin typeface="Arial" pitchFamily="34" charset="0"/>
              <a:cs typeface="Arial" pitchFamily="34" charset="0"/>
            </a:endParaRPr>
          </a:p>
        </p:txBody>
      </p:sp>
      <p:pic>
        <p:nvPicPr>
          <p:cNvPr id="4" name="Picture 2"/>
          <p:cNvPicPr>
            <a:picLocks noChangeAspect="1" noChangeArrowheads="1"/>
          </p:cNvPicPr>
          <p:nvPr/>
        </p:nvPicPr>
        <p:blipFill>
          <a:blip r:embed="rId2" cstate="print"/>
          <a:srcRect/>
          <a:stretch>
            <a:fillRect/>
          </a:stretch>
        </p:blipFill>
        <p:spPr bwMode="auto">
          <a:xfrm>
            <a:off x="2915816" y="260648"/>
            <a:ext cx="3168352" cy="2924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p:txBody>
          <a:bodyPr>
            <a:normAutofit fontScale="70000" lnSpcReduction="20000"/>
          </a:bodyPr>
          <a:lstStyle/>
          <a:p>
            <a:pPr algn="just">
              <a:buNone/>
            </a:pPr>
            <a:r>
              <a:rPr lang="fr-FR" dirty="0" smtClean="0">
                <a:latin typeface="Arial" pitchFamily="34" charset="0"/>
                <a:cs typeface="Arial" pitchFamily="34" charset="0"/>
              </a:rPr>
              <a:t>Des précisions ont été apportées :</a:t>
            </a:r>
          </a:p>
          <a:p>
            <a:pPr algn="just">
              <a:buNone/>
            </a:pPr>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La période d’essai n’est pas obligatoire (article 4 du décret du 15 février 1988) </a:t>
            </a:r>
            <a:r>
              <a:rPr lang="fr-FR" b="1" dirty="0" smtClean="0">
                <a:latin typeface="Arial" pitchFamily="34" charset="0"/>
                <a:cs typeface="Arial" pitchFamily="34" charset="0"/>
              </a:rPr>
              <a:t>MAIS</a:t>
            </a:r>
            <a:r>
              <a:rPr lang="fr-FR" dirty="0" smtClean="0">
                <a:latin typeface="Arial" pitchFamily="34" charset="0"/>
                <a:cs typeface="Arial" pitchFamily="34" charset="0"/>
              </a:rPr>
              <a:t> fortement conseillée.</a:t>
            </a:r>
          </a:p>
          <a:p>
            <a:pPr algn="just"/>
            <a:r>
              <a:rPr lang="fr-FR" b="1" dirty="0" smtClean="0">
                <a:solidFill>
                  <a:srgbClr val="C00000"/>
                </a:solidFill>
                <a:latin typeface="Arial" pitchFamily="34" charset="0"/>
                <a:cs typeface="Arial" pitchFamily="34" charset="0"/>
              </a:rPr>
              <a:t>La période d’essai et son renouvellement ne se présument pas </a:t>
            </a:r>
            <a:r>
              <a:rPr lang="fr-FR" dirty="0" smtClean="0">
                <a:latin typeface="Arial" pitchFamily="34" charset="0"/>
                <a:cs typeface="Arial" pitchFamily="34" charset="0"/>
              </a:rPr>
              <a:t>: elles</a:t>
            </a:r>
          </a:p>
          <a:p>
            <a:pPr algn="just">
              <a:buNone/>
            </a:pPr>
            <a:r>
              <a:rPr lang="fr-FR" dirty="0" smtClean="0">
                <a:latin typeface="Arial" pitchFamily="34" charset="0"/>
                <a:cs typeface="Arial" pitchFamily="34" charset="0"/>
              </a:rPr>
              <a:t>	doivent être expressément prévues dans l’acte d’engagement.</a:t>
            </a:r>
          </a:p>
          <a:p>
            <a:pPr algn="just"/>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La période d’essai </a:t>
            </a:r>
            <a:r>
              <a:rPr lang="fr-FR" b="1" dirty="0" smtClean="0">
                <a:solidFill>
                  <a:srgbClr val="C00000"/>
                </a:solidFill>
                <a:latin typeface="Arial" pitchFamily="34" charset="0"/>
                <a:cs typeface="Arial" pitchFamily="34" charset="0"/>
              </a:rPr>
              <a:t>peut en outre être renouvelée une fois pour une durée au plus égale à sa durée initiale</a:t>
            </a:r>
            <a:r>
              <a:rPr lang="fr-FR" dirty="0" smtClean="0">
                <a:solidFill>
                  <a:srgbClr val="C00000"/>
                </a:solidFill>
                <a:latin typeface="Arial" pitchFamily="34" charset="0"/>
                <a:cs typeface="Arial" pitchFamily="34" charset="0"/>
              </a:rPr>
              <a:t>.</a:t>
            </a:r>
          </a:p>
          <a:p>
            <a:pPr algn="just">
              <a:buNone/>
            </a:pPr>
            <a:endParaRPr lang="fr-FR" dirty="0" smtClean="0">
              <a:latin typeface="Arial" pitchFamily="34" charset="0"/>
              <a:cs typeface="Arial" pitchFamily="34" charset="0"/>
            </a:endParaRPr>
          </a:p>
          <a:p>
            <a:pPr algn="just"/>
            <a:endParaRPr lang="fr-FR" b="1" dirty="0" smtClean="0">
              <a:latin typeface="Arial" pitchFamily="34" charset="0"/>
              <a:cs typeface="Arial" pitchFamily="34" charset="0"/>
            </a:endParaRPr>
          </a:p>
          <a:p>
            <a:pPr algn="just">
              <a:buNone/>
            </a:pPr>
            <a:r>
              <a:rPr lang="fr-FR" b="1" dirty="0" smtClean="0">
                <a:latin typeface="Arial" pitchFamily="34" charset="0"/>
                <a:cs typeface="Arial" pitchFamily="34" charset="0"/>
              </a:rPr>
              <a:t>	</a:t>
            </a:r>
            <a:r>
              <a:rPr lang="fr-FR" b="1" dirty="0" smtClean="0">
                <a:solidFill>
                  <a:srgbClr val="C00000"/>
                </a:solidFill>
                <a:latin typeface="Arial" pitchFamily="34" charset="0"/>
                <a:cs typeface="Arial" pitchFamily="34" charset="0"/>
              </a:rPr>
              <a:t>IMPORTANT : aucune période d'essai ne peut être prévue lorsqu'un nouveau contrat </a:t>
            </a:r>
            <a:r>
              <a:rPr lang="fr-FR" dirty="0" smtClean="0">
                <a:latin typeface="Arial" pitchFamily="34" charset="0"/>
                <a:cs typeface="Arial" pitchFamily="34" charset="0"/>
              </a:rPr>
              <a:t>est conclu ou renouvelé par une même autorité territoriale avec un même agent pour exercer les mêmes fonctions que celles prévues par le précédent contrat, ou pour occuper le même emploi que celui précédemment occupé</a:t>
            </a:r>
            <a:r>
              <a:rPr lang="fr-FR" dirty="0" smtClean="0"/>
              <a:t>.</a:t>
            </a:r>
            <a:endParaRPr lang="fr-FR" dirty="0"/>
          </a:p>
        </p:txBody>
      </p:sp>
      <p:sp>
        <p:nvSpPr>
          <p:cNvPr id="2" name="Titre 1"/>
          <p:cNvSpPr>
            <a:spLocks noGrp="1"/>
          </p:cNvSpPr>
          <p:nvPr>
            <p:ph type="title"/>
          </p:nvPr>
        </p:nvSpPr>
        <p:spPr>
          <a:xfrm>
            <a:off x="0" y="274638"/>
            <a:ext cx="8964488" cy="1143000"/>
          </a:xfrm>
        </p:spPr>
        <p:txBody>
          <a:bodyPr>
            <a:normAutofit fontScale="90000"/>
          </a:bodyPr>
          <a:lstStyle/>
          <a:p>
            <a:r>
              <a:rPr lang="fr-FR" b="1" dirty="0" smtClean="0">
                <a:solidFill>
                  <a:srgbClr val="7030A0"/>
                </a:solidFill>
              </a:rPr>
              <a:t>Ce qui a changé : la période d’essai</a:t>
            </a:r>
            <a:endParaRPr lang="fr-FR" dirty="0">
              <a:solidFill>
                <a:srgbClr val="7030A0"/>
              </a:solidFill>
            </a:endParaRPr>
          </a:p>
        </p:txBody>
      </p:sp>
      <p:pic>
        <p:nvPicPr>
          <p:cNvPr id="7"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457200" y="1481328"/>
            <a:ext cx="8229600" cy="4827992"/>
          </a:xfrm>
        </p:spPr>
        <p:txBody>
          <a:bodyPr>
            <a:noAutofit/>
          </a:bodyPr>
          <a:lstStyle/>
          <a:p>
            <a:pPr algn="just">
              <a:buNone/>
            </a:pPr>
            <a:r>
              <a:rPr lang="fr-FR" sz="1600" dirty="0" smtClean="0"/>
              <a:t>Le décret vient préciser les modalités d’appréciation de la durée de la période</a:t>
            </a:r>
          </a:p>
          <a:p>
            <a:pPr algn="just">
              <a:buNone/>
            </a:pPr>
            <a:r>
              <a:rPr lang="fr-FR" sz="1600" dirty="0" smtClean="0"/>
              <a:t>d’essai.</a:t>
            </a:r>
          </a:p>
          <a:p>
            <a:pPr algn="just">
              <a:buNone/>
            </a:pPr>
            <a:r>
              <a:rPr lang="fr-FR" sz="1600" dirty="0" smtClean="0"/>
              <a:t>	- la durée initiale de la période d'essai peut être modulée </a:t>
            </a:r>
            <a:r>
              <a:rPr lang="fr-FR" sz="1600" b="1" dirty="0" smtClean="0"/>
              <a:t>à raison d'un jour</a:t>
            </a:r>
          </a:p>
          <a:p>
            <a:pPr algn="just">
              <a:buNone/>
            </a:pPr>
            <a:r>
              <a:rPr lang="fr-FR" sz="1600" b="1" dirty="0" smtClean="0"/>
              <a:t>	ouvré par semaine de durée de contrat, dans la limite :</a:t>
            </a:r>
          </a:p>
          <a:p>
            <a:pPr algn="just">
              <a:buNone/>
            </a:pPr>
            <a:r>
              <a:rPr lang="fr-FR" sz="1600" dirty="0" smtClean="0"/>
              <a:t>	- </a:t>
            </a:r>
            <a:r>
              <a:rPr lang="fr-FR" sz="1600" b="1" dirty="0" smtClean="0"/>
              <a:t>de</a:t>
            </a:r>
            <a:r>
              <a:rPr lang="fr-FR" sz="1600" b="1" dirty="0" smtClean="0">
                <a:solidFill>
                  <a:srgbClr val="0070C0"/>
                </a:solidFill>
              </a:rPr>
              <a:t> trois semaines</a:t>
            </a:r>
            <a:r>
              <a:rPr lang="fr-FR" sz="1600" b="1" dirty="0" smtClean="0"/>
              <a:t> </a:t>
            </a:r>
            <a:r>
              <a:rPr lang="fr-FR" sz="1600" dirty="0" smtClean="0"/>
              <a:t>lorsque la </a:t>
            </a:r>
            <a:r>
              <a:rPr lang="fr-FR" sz="1600" dirty="0" smtClean="0">
                <a:solidFill>
                  <a:srgbClr val="0070C0"/>
                </a:solidFill>
              </a:rPr>
              <a:t>durée initialement prévue au contrat est</a:t>
            </a:r>
          </a:p>
          <a:p>
            <a:pPr algn="just">
              <a:buNone/>
            </a:pPr>
            <a:r>
              <a:rPr lang="fr-FR" sz="1600" dirty="0" smtClean="0">
                <a:solidFill>
                  <a:srgbClr val="0070C0"/>
                </a:solidFill>
              </a:rPr>
              <a:t>	inférieure à six mois ;</a:t>
            </a:r>
          </a:p>
          <a:p>
            <a:pPr algn="just">
              <a:buNone/>
            </a:pPr>
            <a:r>
              <a:rPr lang="fr-FR" sz="1600" dirty="0" smtClean="0"/>
              <a:t>	- </a:t>
            </a:r>
            <a:r>
              <a:rPr lang="fr-FR" sz="1600" b="1" dirty="0" smtClean="0"/>
              <a:t>d'</a:t>
            </a:r>
            <a:r>
              <a:rPr lang="fr-FR" sz="1600" b="1" dirty="0" smtClean="0">
                <a:solidFill>
                  <a:srgbClr val="0070C0"/>
                </a:solidFill>
              </a:rPr>
              <a:t>un mois </a:t>
            </a:r>
            <a:r>
              <a:rPr lang="fr-FR" sz="1600" dirty="0" smtClean="0"/>
              <a:t>lorsque la </a:t>
            </a:r>
            <a:r>
              <a:rPr lang="fr-FR" sz="1600" dirty="0" smtClean="0">
                <a:solidFill>
                  <a:srgbClr val="0070C0"/>
                </a:solidFill>
              </a:rPr>
              <a:t>durée initialement prévue au contrat est inférieure à un</a:t>
            </a:r>
          </a:p>
          <a:p>
            <a:pPr algn="just">
              <a:buNone/>
            </a:pPr>
            <a:r>
              <a:rPr lang="fr-FR" sz="1600" dirty="0" smtClean="0">
                <a:solidFill>
                  <a:srgbClr val="0070C0"/>
                </a:solidFill>
              </a:rPr>
              <a:t>	an;</a:t>
            </a:r>
          </a:p>
          <a:p>
            <a:pPr algn="just">
              <a:buNone/>
            </a:pPr>
            <a:r>
              <a:rPr lang="fr-FR" sz="1600" dirty="0" smtClean="0"/>
              <a:t>	- </a:t>
            </a:r>
            <a:r>
              <a:rPr lang="fr-FR" sz="1600" b="1" dirty="0" smtClean="0"/>
              <a:t>de </a:t>
            </a:r>
            <a:r>
              <a:rPr lang="fr-FR" sz="1600" b="1" dirty="0" smtClean="0">
                <a:solidFill>
                  <a:srgbClr val="0070C0"/>
                </a:solidFill>
              </a:rPr>
              <a:t>deux mois </a:t>
            </a:r>
            <a:r>
              <a:rPr lang="fr-FR" sz="1600" dirty="0" smtClean="0"/>
              <a:t>lorsque la </a:t>
            </a:r>
            <a:r>
              <a:rPr lang="fr-FR" sz="1600" dirty="0" smtClean="0">
                <a:solidFill>
                  <a:srgbClr val="0070C0"/>
                </a:solidFill>
              </a:rPr>
              <a:t>durée initialement prévue au contrat est inférieure à</a:t>
            </a:r>
          </a:p>
          <a:p>
            <a:pPr algn="just">
              <a:buNone/>
            </a:pPr>
            <a:r>
              <a:rPr lang="fr-FR" sz="1600" dirty="0" smtClean="0">
                <a:solidFill>
                  <a:srgbClr val="0070C0"/>
                </a:solidFill>
              </a:rPr>
              <a:t>	deux ans ;</a:t>
            </a:r>
          </a:p>
          <a:p>
            <a:pPr algn="just">
              <a:buNone/>
            </a:pPr>
            <a:r>
              <a:rPr lang="fr-FR" sz="1600" dirty="0" smtClean="0"/>
              <a:t>	- </a:t>
            </a:r>
            <a:r>
              <a:rPr lang="fr-FR" sz="1600" b="1" dirty="0" smtClean="0"/>
              <a:t>de</a:t>
            </a:r>
            <a:r>
              <a:rPr lang="fr-FR" sz="1600" dirty="0" smtClean="0"/>
              <a:t> </a:t>
            </a:r>
            <a:r>
              <a:rPr lang="fr-FR" sz="1600" b="1" dirty="0" smtClean="0">
                <a:solidFill>
                  <a:srgbClr val="0070C0"/>
                </a:solidFill>
              </a:rPr>
              <a:t>trois mois </a:t>
            </a:r>
            <a:r>
              <a:rPr lang="fr-FR" sz="1600" dirty="0" smtClean="0"/>
              <a:t>lorsque </a:t>
            </a:r>
            <a:r>
              <a:rPr lang="fr-FR" sz="1600" dirty="0" smtClean="0">
                <a:solidFill>
                  <a:srgbClr val="0070C0"/>
                </a:solidFill>
              </a:rPr>
              <a:t>la durée initialement prévue au contrat est égale ou</a:t>
            </a:r>
          </a:p>
          <a:p>
            <a:pPr algn="just">
              <a:buNone/>
            </a:pPr>
            <a:r>
              <a:rPr lang="fr-FR" sz="1600" dirty="0" smtClean="0">
                <a:solidFill>
                  <a:srgbClr val="0070C0"/>
                </a:solidFill>
              </a:rPr>
              <a:t>	supérieure à deux ans ;</a:t>
            </a:r>
          </a:p>
          <a:p>
            <a:pPr algn="just">
              <a:buNone/>
            </a:pPr>
            <a:r>
              <a:rPr lang="fr-FR" sz="1600" dirty="0" smtClean="0"/>
              <a:t>	- </a:t>
            </a:r>
            <a:r>
              <a:rPr lang="fr-FR" sz="1600" b="1" dirty="0" smtClean="0"/>
              <a:t>de </a:t>
            </a:r>
            <a:r>
              <a:rPr lang="fr-FR" sz="1600" b="1" dirty="0" smtClean="0">
                <a:solidFill>
                  <a:srgbClr val="0070C0"/>
                </a:solidFill>
              </a:rPr>
              <a:t>trois mois </a:t>
            </a:r>
            <a:r>
              <a:rPr lang="fr-FR" sz="1600" dirty="0" smtClean="0"/>
              <a:t>lorsque </a:t>
            </a:r>
            <a:r>
              <a:rPr lang="fr-FR" sz="1600" dirty="0" smtClean="0">
                <a:solidFill>
                  <a:srgbClr val="0070C0"/>
                </a:solidFill>
              </a:rPr>
              <a:t>le contrat est conclu à durée indéterminée </a:t>
            </a:r>
            <a:r>
              <a:rPr lang="fr-FR" sz="1400" dirty="0" smtClean="0"/>
              <a:t>(portabilité</a:t>
            </a:r>
          </a:p>
          <a:p>
            <a:pPr algn="just">
              <a:buNone/>
            </a:pPr>
            <a:r>
              <a:rPr lang="fr-FR" sz="1400" dirty="0" smtClean="0"/>
              <a:t>	du CDI, article 47…).</a:t>
            </a:r>
            <a:endParaRPr lang="fr-FR" sz="1400" dirty="0"/>
          </a:p>
        </p:txBody>
      </p:sp>
      <p:sp>
        <p:nvSpPr>
          <p:cNvPr id="2" name="Titre 1"/>
          <p:cNvSpPr>
            <a:spLocks noGrp="1"/>
          </p:cNvSpPr>
          <p:nvPr>
            <p:ph type="title"/>
          </p:nvPr>
        </p:nvSpPr>
        <p:spPr>
          <a:xfrm>
            <a:off x="0" y="274638"/>
            <a:ext cx="9144000" cy="1143000"/>
          </a:xfrm>
        </p:spPr>
        <p:txBody>
          <a:bodyPr>
            <a:normAutofit fontScale="90000"/>
          </a:bodyPr>
          <a:lstStyle/>
          <a:p>
            <a:r>
              <a:rPr lang="fr-FR" b="1" dirty="0" smtClean="0">
                <a:solidFill>
                  <a:srgbClr val="7030A0"/>
                </a:solidFill>
              </a:rPr>
              <a:t>Ce qui a changé : la période d’essai</a:t>
            </a:r>
            <a:endParaRPr lang="fr-FR" dirty="0"/>
          </a:p>
        </p:txBody>
      </p:sp>
      <p:pic>
        <p:nvPicPr>
          <p:cNvPr id="7"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p:txBody>
          <a:bodyPr>
            <a:normAutofit fontScale="62500" lnSpcReduction="20000"/>
          </a:bodyPr>
          <a:lstStyle/>
          <a:p>
            <a:pPr algn="just">
              <a:buNone/>
            </a:pPr>
            <a:r>
              <a:rPr lang="fr-FR" b="1" dirty="0" smtClean="0">
                <a:solidFill>
                  <a:srgbClr val="C00000"/>
                </a:solidFill>
              </a:rPr>
              <a:t>	La rémunération des agents contractuels est fixée librement par l’autorité territoriale sur la base d’un indice de la fonction publique.</a:t>
            </a:r>
          </a:p>
          <a:p>
            <a:pPr algn="just">
              <a:buNone/>
            </a:pPr>
            <a:r>
              <a:rPr lang="fr-FR" dirty="0" smtClean="0"/>
              <a:t>	L’article 1-2 du décret du 15 février 1988 modifié vient apporter des</a:t>
            </a:r>
          </a:p>
          <a:p>
            <a:pPr algn="just">
              <a:buNone/>
            </a:pPr>
            <a:r>
              <a:rPr lang="fr-FR" dirty="0" smtClean="0"/>
              <a:t>	indications sur les critères </a:t>
            </a:r>
            <a:r>
              <a:rPr lang="fr-FR" b="1" dirty="0" smtClean="0"/>
              <a:t>OBJECTIFS permettant de déterminer le </a:t>
            </a:r>
            <a:r>
              <a:rPr lang="fr-FR" dirty="0" smtClean="0"/>
              <a:t>montant de la rémunération.</a:t>
            </a:r>
          </a:p>
          <a:p>
            <a:pPr algn="just">
              <a:buNone/>
            </a:pPr>
            <a:r>
              <a:rPr lang="fr-FR" dirty="0" smtClean="0">
                <a:latin typeface="Arial"/>
                <a:cs typeface="Arial"/>
              </a:rPr>
              <a:t>	</a:t>
            </a:r>
          </a:p>
          <a:p>
            <a:pPr algn="just">
              <a:buNone/>
            </a:pPr>
            <a:r>
              <a:rPr lang="fr-FR" dirty="0" smtClean="0">
                <a:latin typeface="Arial"/>
                <a:cs typeface="Arial"/>
              </a:rPr>
              <a:t>►</a:t>
            </a:r>
            <a:r>
              <a:rPr lang="fr-FR" dirty="0" smtClean="0"/>
              <a:t> « le montant de la rémunération est fixé par l'autorité territoriale en</a:t>
            </a:r>
          </a:p>
          <a:p>
            <a:pPr algn="just">
              <a:buNone/>
            </a:pPr>
            <a:r>
              <a:rPr lang="fr-FR" dirty="0" smtClean="0"/>
              <a:t>	prenant en compte, </a:t>
            </a:r>
            <a:r>
              <a:rPr lang="fr-FR" b="1" i="1" u="sng" dirty="0" smtClean="0">
                <a:solidFill>
                  <a:srgbClr val="C00000"/>
                </a:solidFill>
              </a:rPr>
              <a:t>notamment</a:t>
            </a:r>
            <a:r>
              <a:rPr lang="fr-FR" b="1" dirty="0" smtClean="0">
                <a:solidFill>
                  <a:srgbClr val="C00000"/>
                </a:solidFill>
              </a:rPr>
              <a:t>, les fonctions occupées, la qualification</a:t>
            </a:r>
          </a:p>
          <a:p>
            <a:pPr algn="just">
              <a:buNone/>
            </a:pPr>
            <a:r>
              <a:rPr lang="fr-FR" b="1" dirty="0" smtClean="0">
                <a:solidFill>
                  <a:srgbClr val="C00000"/>
                </a:solidFill>
              </a:rPr>
              <a:t>	requise pour leur exercice, la qualification détenue par l'agent ainsi que son expérience ».</a:t>
            </a:r>
          </a:p>
          <a:p>
            <a:pPr algn="just">
              <a:buNone/>
            </a:pPr>
            <a:endParaRPr lang="fr-FR" dirty="0" smtClean="0"/>
          </a:p>
          <a:p>
            <a:pPr algn="just">
              <a:buNone/>
            </a:pPr>
            <a:r>
              <a:rPr lang="fr-FR" b="1" dirty="0" smtClean="0"/>
              <a:t>	</a:t>
            </a:r>
            <a:r>
              <a:rPr lang="fr-FR" b="1" dirty="0" smtClean="0">
                <a:solidFill>
                  <a:srgbClr val="C00000"/>
                </a:solidFill>
              </a:rPr>
              <a:t>IMPORTANT : la rémunération des agents employés en CDI fait l'objet d'une réévaluation</a:t>
            </a:r>
            <a:r>
              <a:rPr lang="fr-FR" dirty="0" smtClean="0"/>
              <a:t> au moins </a:t>
            </a:r>
            <a:r>
              <a:rPr lang="fr-FR" b="1" dirty="0" smtClean="0">
                <a:solidFill>
                  <a:srgbClr val="C00000"/>
                </a:solidFill>
              </a:rPr>
              <a:t>tous les trois ans</a:t>
            </a:r>
            <a:r>
              <a:rPr lang="fr-FR" dirty="0" smtClean="0"/>
              <a:t>, notamment au vu des résultats des entretiens professionnels ou de l'évolution des fonctions. </a:t>
            </a:r>
          </a:p>
          <a:p>
            <a:pPr algn="just">
              <a:buNone/>
            </a:pPr>
            <a:r>
              <a:rPr lang="fr-FR" dirty="0" smtClean="0"/>
              <a:t>	</a:t>
            </a:r>
          </a:p>
          <a:p>
            <a:pPr algn="just">
              <a:buNone/>
            </a:pPr>
            <a:r>
              <a:rPr lang="fr-FR" dirty="0" smtClean="0">
                <a:latin typeface="Arial"/>
                <a:cs typeface="Arial"/>
              </a:rPr>
              <a:t>►</a:t>
            </a:r>
            <a:r>
              <a:rPr lang="fr-FR" dirty="0" smtClean="0"/>
              <a:t> </a:t>
            </a:r>
            <a:r>
              <a:rPr lang="fr-FR" b="1" dirty="0" smtClean="0">
                <a:solidFill>
                  <a:srgbClr val="C00000"/>
                </a:solidFill>
              </a:rPr>
              <a:t>obligation de réévaluer la rémunération (les CDD n’étant pas concernés par cette disposition). </a:t>
            </a:r>
            <a:endParaRPr lang="fr-FR" dirty="0" smtClean="0">
              <a:solidFill>
                <a:srgbClr val="C00000"/>
              </a:solidFill>
            </a:endParaRPr>
          </a:p>
          <a:p>
            <a:pPr>
              <a:buNone/>
            </a:pPr>
            <a:endParaRPr lang="fr-FR" dirty="0"/>
          </a:p>
        </p:txBody>
      </p:sp>
      <p:sp>
        <p:nvSpPr>
          <p:cNvPr id="2" name="Titre 1"/>
          <p:cNvSpPr>
            <a:spLocks noGrp="1"/>
          </p:cNvSpPr>
          <p:nvPr>
            <p:ph type="title"/>
          </p:nvPr>
        </p:nvSpPr>
        <p:spPr/>
        <p:txBody>
          <a:bodyPr>
            <a:normAutofit fontScale="90000"/>
          </a:bodyPr>
          <a:lstStyle/>
          <a:p>
            <a:r>
              <a:rPr lang="fr-FR" b="1" dirty="0" smtClean="0">
                <a:solidFill>
                  <a:srgbClr val="7030A0"/>
                </a:solidFill>
              </a:rPr>
              <a:t>Ce qui a changé : la rémunération</a:t>
            </a:r>
            <a:endParaRPr lang="fr-FR" dirty="0">
              <a:solidFill>
                <a:srgbClr val="7030A0"/>
              </a:solidFill>
            </a:endParaRPr>
          </a:p>
        </p:txBody>
      </p:sp>
      <p:pic>
        <p:nvPicPr>
          <p:cNvPr id="7"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467544" y="1484784"/>
            <a:ext cx="8229600" cy="4669979"/>
          </a:xfrm>
        </p:spPr>
        <p:txBody>
          <a:bodyPr>
            <a:normAutofit fontScale="25000" lnSpcReduction="20000"/>
          </a:bodyPr>
          <a:lstStyle/>
          <a:p>
            <a:pPr>
              <a:buNone/>
            </a:pPr>
            <a:endParaRPr lang="fr-FR" sz="4900" dirty="0" smtClean="0"/>
          </a:p>
          <a:p>
            <a:pPr>
              <a:buNone/>
            </a:pPr>
            <a:r>
              <a:rPr lang="fr-FR" sz="8000" dirty="0" smtClean="0">
                <a:latin typeface="Arial" pitchFamily="34" charset="0"/>
                <a:cs typeface="Arial" pitchFamily="34" charset="0"/>
              </a:rPr>
              <a:t>Le décret du 29 décembre 2015 crée et introduit l’obligation de remettre à l’agent contractuel </a:t>
            </a:r>
            <a:r>
              <a:rPr lang="fr-FR" sz="8000" b="1" dirty="0" smtClean="0">
                <a:solidFill>
                  <a:srgbClr val="C00000"/>
                </a:solidFill>
                <a:latin typeface="Arial" pitchFamily="34" charset="0"/>
                <a:cs typeface="Arial" pitchFamily="34" charset="0"/>
              </a:rPr>
              <a:t>un certificat de travail</a:t>
            </a:r>
            <a:r>
              <a:rPr lang="fr-FR" sz="8000" dirty="0" smtClean="0">
                <a:latin typeface="Arial" pitchFamily="34" charset="0"/>
                <a:cs typeface="Arial" pitchFamily="34" charset="0"/>
              </a:rPr>
              <a:t>.</a:t>
            </a:r>
          </a:p>
          <a:p>
            <a:pPr>
              <a:buNone/>
            </a:pPr>
            <a:endParaRPr lang="fr-FR" sz="8000" dirty="0" smtClean="0">
              <a:latin typeface="Arial" pitchFamily="34" charset="0"/>
              <a:cs typeface="Arial" pitchFamily="34" charset="0"/>
            </a:endParaRPr>
          </a:p>
          <a:p>
            <a:pPr>
              <a:buNone/>
            </a:pPr>
            <a:r>
              <a:rPr lang="fr-FR" sz="8000" dirty="0" smtClean="0">
                <a:latin typeface="Arial" pitchFamily="34" charset="0"/>
                <a:cs typeface="Arial" pitchFamily="34" charset="0"/>
              </a:rPr>
              <a:t>Aux termes de l’article 38 du décret 15 février 1988, </a:t>
            </a:r>
            <a:r>
              <a:rPr lang="fr-FR" sz="8000" b="1" dirty="0" smtClean="0">
                <a:solidFill>
                  <a:srgbClr val="C00000"/>
                </a:solidFill>
                <a:latin typeface="Arial" pitchFamily="34" charset="0"/>
                <a:cs typeface="Arial" pitchFamily="34" charset="0"/>
              </a:rPr>
              <a:t>à l'expiration du contrat,</a:t>
            </a:r>
          </a:p>
          <a:p>
            <a:pPr>
              <a:buNone/>
            </a:pPr>
            <a:r>
              <a:rPr lang="fr-FR" sz="8000" b="1" dirty="0" smtClean="0">
                <a:solidFill>
                  <a:srgbClr val="C00000"/>
                </a:solidFill>
                <a:latin typeface="Arial" pitchFamily="34" charset="0"/>
                <a:cs typeface="Arial" pitchFamily="34" charset="0"/>
              </a:rPr>
              <a:t>l'autorité territoriale délivre à l'agent un certificat qui contient</a:t>
            </a:r>
          </a:p>
          <a:p>
            <a:pPr>
              <a:buNone/>
            </a:pPr>
            <a:r>
              <a:rPr lang="fr-FR" sz="8000" b="1" i="1" dirty="0" smtClean="0">
                <a:solidFill>
                  <a:srgbClr val="C00000"/>
                </a:solidFill>
                <a:latin typeface="Arial" pitchFamily="34" charset="0"/>
                <a:cs typeface="Arial" pitchFamily="34" charset="0"/>
              </a:rPr>
              <a:t>EXCLUSIVEMENT</a:t>
            </a:r>
            <a:r>
              <a:rPr lang="fr-FR" sz="8000" b="1" dirty="0" smtClean="0">
                <a:solidFill>
                  <a:srgbClr val="C00000"/>
                </a:solidFill>
                <a:latin typeface="Arial" pitchFamily="34" charset="0"/>
                <a:cs typeface="Arial" pitchFamily="34" charset="0"/>
              </a:rPr>
              <a:t> les mentions suivantes :</a:t>
            </a:r>
          </a:p>
          <a:p>
            <a:pPr>
              <a:buNone/>
            </a:pPr>
            <a:r>
              <a:rPr lang="fr-FR" sz="8000" dirty="0" smtClean="0">
                <a:latin typeface="Arial" pitchFamily="34" charset="0"/>
                <a:cs typeface="Arial" pitchFamily="34" charset="0"/>
              </a:rPr>
              <a:t>1° </a:t>
            </a:r>
            <a:r>
              <a:rPr lang="fr-FR" sz="8000" dirty="0" smtClean="0">
                <a:solidFill>
                  <a:srgbClr val="C00000"/>
                </a:solidFill>
                <a:latin typeface="Arial" pitchFamily="34" charset="0"/>
                <a:cs typeface="Arial" pitchFamily="34" charset="0"/>
              </a:rPr>
              <a:t>La date de recrutement </a:t>
            </a:r>
            <a:r>
              <a:rPr lang="fr-FR" sz="8000" dirty="0" smtClean="0">
                <a:latin typeface="Arial" pitchFamily="34" charset="0"/>
                <a:cs typeface="Arial" pitchFamily="34" charset="0"/>
              </a:rPr>
              <a:t>de l'agent et celle de fin de contrat ;</a:t>
            </a:r>
          </a:p>
          <a:p>
            <a:pPr>
              <a:buNone/>
            </a:pPr>
            <a:endParaRPr lang="fr-FR" sz="8000" dirty="0" smtClean="0">
              <a:latin typeface="Arial" pitchFamily="34" charset="0"/>
              <a:cs typeface="Arial" pitchFamily="34" charset="0"/>
            </a:endParaRPr>
          </a:p>
          <a:p>
            <a:pPr>
              <a:buNone/>
            </a:pPr>
            <a:r>
              <a:rPr lang="fr-FR" sz="8000" dirty="0" smtClean="0">
                <a:latin typeface="Arial" pitchFamily="34" charset="0"/>
                <a:cs typeface="Arial" pitchFamily="34" charset="0"/>
              </a:rPr>
              <a:t>2° </a:t>
            </a:r>
            <a:r>
              <a:rPr lang="fr-FR" sz="8000" dirty="0" smtClean="0">
                <a:solidFill>
                  <a:srgbClr val="C00000"/>
                </a:solidFill>
                <a:latin typeface="Arial" pitchFamily="34" charset="0"/>
                <a:cs typeface="Arial" pitchFamily="34" charset="0"/>
              </a:rPr>
              <a:t>Les fonctions occupées</a:t>
            </a:r>
            <a:r>
              <a:rPr lang="fr-FR" sz="8000" dirty="0" smtClean="0">
                <a:latin typeface="Arial" pitchFamily="34" charset="0"/>
                <a:cs typeface="Arial" pitchFamily="34" charset="0"/>
              </a:rPr>
              <a:t> par l'agent, </a:t>
            </a:r>
            <a:r>
              <a:rPr lang="fr-FR" sz="8000" dirty="0" smtClean="0">
                <a:solidFill>
                  <a:srgbClr val="C00000"/>
                </a:solidFill>
                <a:latin typeface="Arial" pitchFamily="34" charset="0"/>
                <a:cs typeface="Arial" pitchFamily="34" charset="0"/>
              </a:rPr>
              <a:t>la catégorie hiérarchique </a:t>
            </a:r>
            <a:r>
              <a:rPr lang="fr-FR" sz="8000" dirty="0" smtClean="0">
                <a:latin typeface="Arial" pitchFamily="34" charset="0"/>
                <a:cs typeface="Arial" pitchFamily="34" charset="0"/>
              </a:rPr>
              <a:t>dont elles relèvent et </a:t>
            </a:r>
            <a:r>
              <a:rPr lang="fr-FR" sz="8000" dirty="0" smtClean="0">
                <a:solidFill>
                  <a:srgbClr val="C00000"/>
                </a:solidFill>
                <a:latin typeface="Arial" pitchFamily="34" charset="0"/>
                <a:cs typeface="Arial" pitchFamily="34" charset="0"/>
              </a:rPr>
              <a:t>la durée</a:t>
            </a:r>
            <a:r>
              <a:rPr lang="fr-FR" sz="8000" dirty="0" smtClean="0">
                <a:latin typeface="Arial" pitchFamily="34" charset="0"/>
                <a:cs typeface="Arial" pitchFamily="34" charset="0"/>
              </a:rPr>
              <a:t> pendant laquelle elles ont été effectivement exercées ;</a:t>
            </a:r>
          </a:p>
          <a:p>
            <a:pPr>
              <a:buNone/>
            </a:pPr>
            <a:endParaRPr lang="fr-FR" sz="8000" dirty="0" smtClean="0">
              <a:latin typeface="Arial" pitchFamily="34" charset="0"/>
              <a:cs typeface="Arial" pitchFamily="34" charset="0"/>
            </a:endParaRPr>
          </a:p>
          <a:p>
            <a:pPr>
              <a:buNone/>
            </a:pPr>
            <a:r>
              <a:rPr lang="fr-FR" sz="8000" dirty="0" smtClean="0">
                <a:latin typeface="Arial" pitchFamily="34" charset="0"/>
                <a:cs typeface="Arial" pitchFamily="34" charset="0"/>
              </a:rPr>
              <a:t>3° Le cas échéant, </a:t>
            </a:r>
            <a:r>
              <a:rPr lang="fr-FR" sz="8000" dirty="0" smtClean="0">
                <a:solidFill>
                  <a:srgbClr val="C00000"/>
                </a:solidFill>
                <a:latin typeface="Arial" pitchFamily="34" charset="0"/>
                <a:cs typeface="Arial" pitchFamily="34" charset="0"/>
              </a:rPr>
              <a:t>les périodes de congés non assimilées à des périodes de travail effectif</a:t>
            </a:r>
            <a:r>
              <a:rPr lang="fr-FR" sz="8000" dirty="0" smtClean="0">
                <a:latin typeface="Arial" pitchFamily="34" charset="0"/>
                <a:cs typeface="Arial" pitchFamily="34" charset="0"/>
              </a:rPr>
              <a:t> (congé parental par exemple</a:t>
            </a:r>
            <a:r>
              <a:rPr lang="fr-FR" sz="6400" dirty="0" smtClean="0">
                <a:latin typeface="Arial" pitchFamily="34" charset="0"/>
                <a:cs typeface="Arial" pitchFamily="34" charset="0"/>
              </a:rPr>
              <a:t>)</a:t>
            </a:r>
          </a:p>
          <a:p>
            <a:pPr>
              <a:buNone/>
            </a:pPr>
            <a:endParaRPr lang="fr-FR" sz="4900" b="1" i="1" dirty="0" smtClean="0"/>
          </a:p>
          <a:p>
            <a:pPr>
              <a:buNone/>
            </a:pPr>
            <a:r>
              <a:rPr lang="fr-FR" sz="4900" b="1" i="1" dirty="0" smtClean="0">
                <a:solidFill>
                  <a:schemeClr val="tx2">
                    <a:lumMod val="75000"/>
                  </a:schemeClr>
                </a:solidFill>
              </a:rPr>
              <a:t> </a:t>
            </a:r>
            <a:endParaRPr lang="fr-FR" strike="sngStrike" dirty="0">
              <a:solidFill>
                <a:schemeClr val="tx2">
                  <a:lumMod val="75000"/>
                </a:schemeClr>
              </a:solidFill>
            </a:endParaRPr>
          </a:p>
        </p:txBody>
      </p:sp>
      <p:sp>
        <p:nvSpPr>
          <p:cNvPr id="2" name="Titre 1"/>
          <p:cNvSpPr>
            <a:spLocks noGrp="1"/>
          </p:cNvSpPr>
          <p:nvPr>
            <p:ph type="title"/>
          </p:nvPr>
        </p:nvSpPr>
        <p:spPr>
          <a:xfrm>
            <a:off x="0" y="274638"/>
            <a:ext cx="9144000" cy="1143000"/>
          </a:xfrm>
        </p:spPr>
        <p:txBody>
          <a:bodyPr>
            <a:normAutofit fontScale="90000"/>
          </a:bodyPr>
          <a:lstStyle/>
          <a:p>
            <a:r>
              <a:rPr lang="fr-FR" b="1" dirty="0" smtClean="0">
                <a:solidFill>
                  <a:srgbClr val="7030A0"/>
                </a:solidFill>
              </a:rPr>
              <a:t>Ce qui a changé : le certificat de travail</a:t>
            </a:r>
            <a:endParaRPr lang="fr-FR" dirty="0">
              <a:solidFill>
                <a:srgbClr val="7030A0"/>
              </a:solidFill>
            </a:endParaRPr>
          </a:p>
        </p:txBody>
      </p:sp>
      <p:pic>
        <p:nvPicPr>
          <p:cNvPr id="7"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79512" y="1481328"/>
            <a:ext cx="8784976" cy="4827992"/>
          </a:xfrm>
        </p:spPr>
        <p:txBody>
          <a:bodyPr>
            <a:normAutofit fontScale="47500" lnSpcReduction="20000"/>
          </a:bodyPr>
          <a:lstStyle/>
          <a:p>
            <a:pPr algn="just">
              <a:buNone/>
            </a:pPr>
            <a:r>
              <a:rPr lang="fr-FR" b="1" dirty="0" smtClean="0"/>
              <a:t>	</a:t>
            </a:r>
            <a:r>
              <a:rPr lang="fr-FR" sz="3300" b="1" dirty="0" smtClean="0">
                <a:solidFill>
                  <a:srgbClr val="00B050"/>
                </a:solidFill>
                <a:latin typeface="Arial" pitchFamily="34" charset="0"/>
                <a:cs typeface="Arial" pitchFamily="34" charset="0"/>
              </a:rPr>
              <a:t>Conditions exigées de tout candidat :</a:t>
            </a:r>
          </a:p>
          <a:p>
            <a:pPr algn="just">
              <a:buNone/>
            </a:pPr>
            <a:endParaRPr lang="fr-FR" sz="3300" b="1" dirty="0" smtClean="0">
              <a:solidFill>
                <a:srgbClr val="00B050"/>
              </a:solidFill>
              <a:latin typeface="Arial" pitchFamily="34" charset="0"/>
              <a:cs typeface="Arial" pitchFamily="34" charset="0"/>
            </a:endParaRPr>
          </a:p>
          <a:p>
            <a:pPr algn="just">
              <a:buNone/>
            </a:pPr>
            <a:r>
              <a:rPr lang="fr-FR" sz="3300" dirty="0" smtClean="0">
                <a:latin typeface="Arial" pitchFamily="34" charset="0"/>
                <a:cs typeface="Arial" pitchFamily="34" charset="0"/>
              </a:rPr>
              <a:t>• </a:t>
            </a:r>
            <a:r>
              <a:rPr lang="fr-FR" sz="3300" b="1" dirty="0" smtClean="0">
                <a:solidFill>
                  <a:srgbClr val="00B0F0"/>
                </a:solidFill>
                <a:latin typeface="Arial" pitchFamily="34" charset="0"/>
                <a:cs typeface="Arial" pitchFamily="34" charset="0"/>
              </a:rPr>
              <a:t>La jouissance des droits civiques</a:t>
            </a:r>
          </a:p>
          <a:p>
            <a:pPr algn="just">
              <a:buNone/>
            </a:pPr>
            <a:r>
              <a:rPr lang="fr-FR" sz="3300" dirty="0" smtClean="0">
                <a:latin typeface="Arial" pitchFamily="34" charset="0"/>
                <a:cs typeface="Arial" pitchFamily="34" charset="0"/>
              </a:rPr>
              <a:t>• </a:t>
            </a:r>
            <a:r>
              <a:rPr lang="fr-FR" sz="3300" b="1" dirty="0" smtClean="0">
                <a:solidFill>
                  <a:srgbClr val="00B0F0"/>
                </a:solidFill>
                <a:latin typeface="Arial" pitchFamily="34" charset="0"/>
                <a:cs typeface="Arial" pitchFamily="34" charset="0"/>
              </a:rPr>
              <a:t>L’absence de condamnation incompatible avec l’exercice des fonctions</a:t>
            </a:r>
            <a:r>
              <a:rPr lang="fr-FR" sz="3300" b="1" dirty="0" smtClean="0">
                <a:latin typeface="Arial" pitchFamily="34" charset="0"/>
                <a:cs typeface="Arial" pitchFamily="34" charset="0"/>
              </a:rPr>
              <a:t>.</a:t>
            </a:r>
          </a:p>
          <a:p>
            <a:pPr algn="just">
              <a:buNone/>
            </a:pPr>
            <a:r>
              <a:rPr lang="fr-FR" sz="3300" dirty="0" smtClean="0">
                <a:solidFill>
                  <a:srgbClr val="C00000"/>
                </a:solidFill>
                <a:latin typeface="Arial" pitchFamily="34" charset="0"/>
                <a:cs typeface="Arial" pitchFamily="34" charset="0"/>
              </a:rPr>
              <a:t>	► </a:t>
            </a:r>
            <a:r>
              <a:rPr lang="fr-FR" sz="3300" b="1" dirty="0" smtClean="0">
                <a:solidFill>
                  <a:srgbClr val="C00000"/>
                </a:solidFill>
                <a:latin typeface="Arial" pitchFamily="34" charset="0"/>
                <a:cs typeface="Arial" pitchFamily="34" charset="0"/>
              </a:rPr>
              <a:t>Pour un candidat de nationalité française :</a:t>
            </a:r>
          </a:p>
          <a:p>
            <a:pPr algn="just">
              <a:buNone/>
            </a:pPr>
            <a:r>
              <a:rPr lang="fr-FR" sz="3300" dirty="0" smtClean="0">
                <a:latin typeface="Arial" pitchFamily="34" charset="0"/>
                <a:cs typeface="Arial" pitchFamily="34" charset="0"/>
              </a:rPr>
              <a:t>	- bulletin n° 2 du casier judiciaire compatible avec l'exercice des fonctions</a:t>
            </a:r>
          </a:p>
          <a:p>
            <a:pPr algn="just">
              <a:buNone/>
            </a:pPr>
            <a:r>
              <a:rPr lang="fr-FR" sz="3300" dirty="0" smtClean="0">
                <a:latin typeface="Arial" pitchFamily="34" charset="0"/>
                <a:cs typeface="Arial" pitchFamily="34" charset="0"/>
              </a:rPr>
              <a:t>	- ne pas avoir fait l'objet, dans un Etat étranger, d'une condamnation incompatible</a:t>
            </a:r>
          </a:p>
          <a:p>
            <a:pPr algn="just">
              <a:buNone/>
            </a:pPr>
            <a:r>
              <a:rPr lang="fr-FR" sz="3300" dirty="0" smtClean="0">
                <a:latin typeface="Arial" pitchFamily="34" charset="0"/>
                <a:cs typeface="Arial" pitchFamily="34" charset="0"/>
              </a:rPr>
              <a:t>	avec l'exercice des fonctions</a:t>
            </a:r>
          </a:p>
          <a:p>
            <a:pPr algn="just">
              <a:buNone/>
            </a:pPr>
            <a:r>
              <a:rPr lang="fr-FR" sz="3300" dirty="0" smtClean="0">
                <a:latin typeface="Arial" pitchFamily="34" charset="0"/>
                <a:cs typeface="Arial" pitchFamily="34" charset="0"/>
              </a:rPr>
              <a:t>	► </a:t>
            </a:r>
            <a:r>
              <a:rPr lang="fr-FR" sz="3300" b="1" dirty="0" smtClean="0">
                <a:solidFill>
                  <a:srgbClr val="C00000"/>
                </a:solidFill>
                <a:latin typeface="Arial" pitchFamily="34" charset="0"/>
                <a:cs typeface="Arial" pitchFamily="34" charset="0"/>
              </a:rPr>
              <a:t>Pour un candidat de nationalité étrangère ou apatride </a:t>
            </a:r>
            <a:r>
              <a:rPr lang="fr-FR" sz="3300" b="1" dirty="0" smtClean="0">
                <a:latin typeface="Arial" pitchFamily="34" charset="0"/>
                <a:cs typeface="Arial" pitchFamily="34" charset="0"/>
              </a:rPr>
              <a:t>: ne pas avoir subi, en</a:t>
            </a:r>
          </a:p>
          <a:p>
            <a:pPr algn="just">
              <a:buNone/>
            </a:pPr>
            <a:r>
              <a:rPr lang="fr-FR" sz="3300" dirty="0" smtClean="0">
                <a:latin typeface="Arial" pitchFamily="34" charset="0"/>
                <a:cs typeface="Arial" pitchFamily="34" charset="0"/>
              </a:rPr>
              <a:t>	France ou à l’étranger, une condamnation incompatible avec l'exercice des</a:t>
            </a:r>
          </a:p>
          <a:p>
            <a:pPr algn="just">
              <a:buNone/>
            </a:pPr>
            <a:r>
              <a:rPr lang="fr-FR" sz="3300" dirty="0" smtClean="0">
                <a:latin typeface="Arial" pitchFamily="34" charset="0"/>
                <a:cs typeface="Arial" pitchFamily="34" charset="0"/>
              </a:rPr>
              <a:t>	fonctions ;</a:t>
            </a:r>
          </a:p>
          <a:p>
            <a:pPr algn="just">
              <a:buNone/>
            </a:pPr>
            <a:r>
              <a:rPr lang="fr-FR" sz="3300" dirty="0" smtClean="0">
                <a:latin typeface="Arial" pitchFamily="34" charset="0"/>
                <a:cs typeface="Arial" pitchFamily="34" charset="0"/>
              </a:rPr>
              <a:t>• </a:t>
            </a:r>
            <a:r>
              <a:rPr lang="fr-FR" sz="3300" b="1" dirty="0" smtClean="0">
                <a:solidFill>
                  <a:srgbClr val="00B0F0"/>
                </a:solidFill>
                <a:latin typeface="Arial" pitchFamily="34" charset="0"/>
                <a:cs typeface="Arial" pitchFamily="34" charset="0"/>
              </a:rPr>
              <a:t>Etre en position régulière au regard du service national de l'Etat dont ils sont</a:t>
            </a:r>
          </a:p>
          <a:p>
            <a:pPr algn="just">
              <a:buNone/>
            </a:pPr>
            <a:r>
              <a:rPr lang="fr-FR" sz="3300" dirty="0" smtClean="0">
                <a:solidFill>
                  <a:srgbClr val="00B0F0"/>
                </a:solidFill>
                <a:latin typeface="Arial" pitchFamily="34" charset="0"/>
                <a:cs typeface="Arial" pitchFamily="34" charset="0"/>
              </a:rPr>
              <a:t>   </a:t>
            </a:r>
            <a:r>
              <a:rPr lang="fr-FR" sz="3300" b="1" dirty="0" smtClean="0">
                <a:solidFill>
                  <a:srgbClr val="00B0F0"/>
                </a:solidFill>
                <a:latin typeface="Arial" pitchFamily="34" charset="0"/>
                <a:cs typeface="Arial" pitchFamily="34" charset="0"/>
              </a:rPr>
              <a:t>ressortissants</a:t>
            </a:r>
          </a:p>
          <a:p>
            <a:pPr algn="just">
              <a:buNone/>
            </a:pPr>
            <a:r>
              <a:rPr lang="fr-FR" sz="3300" dirty="0" smtClean="0">
                <a:latin typeface="Arial" pitchFamily="34" charset="0"/>
                <a:cs typeface="Arial" pitchFamily="34" charset="0"/>
              </a:rPr>
              <a:t>• </a:t>
            </a:r>
            <a:r>
              <a:rPr lang="fr-FR" sz="3300" b="1" dirty="0" smtClean="0">
                <a:solidFill>
                  <a:srgbClr val="00B0F0"/>
                </a:solidFill>
                <a:latin typeface="Arial" pitchFamily="34" charset="0"/>
                <a:cs typeface="Arial" pitchFamily="34" charset="0"/>
              </a:rPr>
              <a:t>Pour un candidat de nationalité étrangère : être en position régulière au regard des</a:t>
            </a:r>
          </a:p>
          <a:p>
            <a:pPr algn="just">
              <a:buNone/>
            </a:pPr>
            <a:r>
              <a:rPr lang="fr-FR" sz="3300" dirty="0" smtClean="0">
                <a:solidFill>
                  <a:srgbClr val="00B0F0"/>
                </a:solidFill>
                <a:latin typeface="Arial" pitchFamily="34" charset="0"/>
                <a:cs typeface="Arial" pitchFamily="34" charset="0"/>
              </a:rPr>
              <a:t>   </a:t>
            </a:r>
            <a:r>
              <a:rPr lang="fr-FR" sz="3300" b="1" dirty="0" smtClean="0">
                <a:solidFill>
                  <a:srgbClr val="00B0F0"/>
                </a:solidFill>
                <a:latin typeface="Arial" pitchFamily="34" charset="0"/>
                <a:cs typeface="Arial" pitchFamily="34" charset="0"/>
              </a:rPr>
              <a:t>dispositions relatives aux documents de séjour du code de l'entrée et du séjour </a:t>
            </a:r>
          </a:p>
          <a:p>
            <a:pPr algn="just">
              <a:buNone/>
            </a:pPr>
            <a:r>
              <a:rPr lang="fr-FR" sz="3300" b="1" dirty="0" smtClean="0">
                <a:solidFill>
                  <a:srgbClr val="00B0F0"/>
                </a:solidFill>
                <a:latin typeface="Arial" pitchFamily="34" charset="0"/>
                <a:cs typeface="Arial" pitchFamily="34" charset="0"/>
              </a:rPr>
              <a:t>   des étrangers et du droit d'asile.</a:t>
            </a:r>
            <a:endParaRPr lang="fr-FR" sz="3300" b="1" dirty="0">
              <a:solidFill>
                <a:srgbClr val="00B0F0"/>
              </a:solidFill>
              <a:latin typeface="Arial" pitchFamily="34" charset="0"/>
              <a:cs typeface="Arial" pitchFamily="34" charset="0"/>
            </a:endParaRPr>
          </a:p>
        </p:txBody>
      </p:sp>
      <p:sp>
        <p:nvSpPr>
          <p:cNvPr id="2" name="Titre 1"/>
          <p:cNvSpPr>
            <a:spLocks noGrp="1"/>
          </p:cNvSpPr>
          <p:nvPr>
            <p:ph type="title"/>
          </p:nvPr>
        </p:nvSpPr>
        <p:spPr/>
        <p:txBody>
          <a:bodyPr>
            <a:normAutofit fontScale="90000"/>
          </a:bodyPr>
          <a:lstStyle/>
          <a:p>
            <a:r>
              <a:rPr lang="fr-FR" b="1" dirty="0" smtClean="0">
                <a:solidFill>
                  <a:srgbClr val="7030A0"/>
                </a:solidFill>
              </a:rPr>
              <a:t>Ce qui a changé : les conditions de recrutement</a:t>
            </a:r>
            <a:endParaRPr lang="fr-FR" dirty="0">
              <a:solidFill>
                <a:srgbClr val="7030A0"/>
              </a:solidFill>
            </a:endParaRPr>
          </a:p>
        </p:txBody>
      </p:sp>
      <p:pic>
        <p:nvPicPr>
          <p:cNvPr id="7"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p:txBody>
          <a:bodyPr>
            <a:normAutofit fontScale="25000" lnSpcReduction="20000"/>
          </a:bodyPr>
          <a:lstStyle/>
          <a:p>
            <a:pPr algn="just">
              <a:buNone/>
            </a:pPr>
            <a:endParaRPr lang="fr-FR" sz="3800" dirty="0" smtClean="0"/>
          </a:p>
          <a:p>
            <a:pPr algn="just">
              <a:buNone/>
            </a:pPr>
            <a:r>
              <a:rPr lang="fr-FR" sz="3800" dirty="0" smtClean="0"/>
              <a:t>• </a:t>
            </a:r>
            <a:r>
              <a:rPr lang="fr-FR" sz="6400" b="1" dirty="0" smtClean="0">
                <a:solidFill>
                  <a:srgbClr val="00B0F0"/>
                </a:solidFill>
                <a:latin typeface="Arial" pitchFamily="34" charset="0"/>
                <a:cs typeface="Arial" pitchFamily="34" charset="0"/>
              </a:rPr>
              <a:t>Aptitude physique</a:t>
            </a:r>
            <a:endParaRPr lang="fr-FR" sz="4500" b="1" dirty="0" smtClean="0">
              <a:solidFill>
                <a:srgbClr val="00B0F0"/>
              </a:solidFill>
              <a:latin typeface="Arial" pitchFamily="34" charset="0"/>
              <a:cs typeface="Arial" pitchFamily="34" charset="0"/>
            </a:endParaRPr>
          </a:p>
          <a:p>
            <a:pPr algn="just">
              <a:buNone/>
            </a:pPr>
            <a:r>
              <a:rPr lang="fr-FR" sz="4500" b="1" dirty="0" smtClean="0">
                <a:latin typeface="Arial" pitchFamily="34" charset="0"/>
                <a:cs typeface="Arial" pitchFamily="34" charset="0"/>
              </a:rPr>
              <a:t>	</a:t>
            </a:r>
            <a:r>
              <a:rPr lang="fr-FR" sz="6400" b="1" dirty="0" smtClean="0">
                <a:latin typeface="Arial" pitchFamily="34" charset="0"/>
                <a:cs typeface="Arial" pitchFamily="34" charset="0"/>
              </a:rPr>
              <a:t>Les conditions de vérification de l’aptitude physique à l’embauche sont les mêmes que pour les fonctionnaires : le candidat est examiné par un médecin </a:t>
            </a:r>
            <a:r>
              <a:rPr lang="fr-FR" sz="6400" dirty="0" smtClean="0">
                <a:latin typeface="Arial" pitchFamily="34" charset="0"/>
                <a:cs typeface="Arial" pitchFamily="34" charset="0"/>
              </a:rPr>
              <a:t>agréé et doit produire à l’autorité territoriale, au moment de l’engagement, un certificat médical d’aptitude. Si le médecin conclut à l'opportunité d'un examen complémentaire en vue de la recherche d'une des affections ouvrant droit au congé de grave maladie, l'intéressé est soumis à l'examen d'un médecin spécialiste agréé</a:t>
            </a:r>
          </a:p>
          <a:p>
            <a:pPr algn="just">
              <a:buNone/>
            </a:pPr>
            <a:r>
              <a:rPr lang="fr-FR" sz="6400" dirty="0" smtClean="0">
                <a:latin typeface="Arial" pitchFamily="34" charset="0"/>
                <a:cs typeface="Arial" pitchFamily="34" charset="0"/>
              </a:rPr>
              <a:t>•</a:t>
            </a:r>
            <a:r>
              <a:rPr lang="fr-FR" sz="6400" dirty="0" smtClean="0">
                <a:solidFill>
                  <a:srgbClr val="00B0F0"/>
                </a:solidFill>
                <a:latin typeface="Arial" pitchFamily="34" charset="0"/>
                <a:cs typeface="Arial" pitchFamily="34" charset="0"/>
              </a:rPr>
              <a:t> </a:t>
            </a:r>
            <a:r>
              <a:rPr lang="fr-FR" sz="6400" b="1" dirty="0" smtClean="0">
                <a:solidFill>
                  <a:srgbClr val="00B0F0"/>
                </a:solidFill>
                <a:latin typeface="Arial" pitchFamily="34" charset="0"/>
                <a:cs typeface="Arial" pitchFamily="34" charset="0"/>
              </a:rPr>
              <a:t>Lorsqu'il a déjà été employé par une collectivité territoriale ou un établissement public : le candidat doit fournir les certificats de travail attestant de son ancienneté de services publics</a:t>
            </a:r>
          </a:p>
          <a:p>
            <a:pPr algn="just">
              <a:buNone/>
            </a:pPr>
            <a:endParaRPr lang="fr-FR" sz="6400" b="1" dirty="0" smtClean="0">
              <a:solidFill>
                <a:srgbClr val="00B0F0"/>
              </a:solidFill>
              <a:latin typeface="Arial" pitchFamily="34" charset="0"/>
              <a:cs typeface="Arial" pitchFamily="34" charset="0"/>
            </a:endParaRPr>
          </a:p>
          <a:p>
            <a:pPr algn="just">
              <a:buNone/>
            </a:pPr>
            <a:r>
              <a:rPr lang="fr-FR" sz="6400" dirty="0" smtClean="0">
                <a:latin typeface="Arial" pitchFamily="34" charset="0"/>
                <a:cs typeface="Arial" pitchFamily="34" charset="0"/>
              </a:rPr>
              <a:t>•</a:t>
            </a:r>
            <a:r>
              <a:rPr lang="fr-FR" sz="6400" dirty="0" smtClean="0">
                <a:solidFill>
                  <a:srgbClr val="00B0F0"/>
                </a:solidFill>
                <a:latin typeface="Arial" pitchFamily="34" charset="0"/>
                <a:cs typeface="Arial" pitchFamily="34" charset="0"/>
              </a:rPr>
              <a:t> </a:t>
            </a:r>
            <a:r>
              <a:rPr lang="fr-FR" sz="6400" b="1" dirty="0" smtClean="0">
                <a:solidFill>
                  <a:srgbClr val="00B0F0"/>
                </a:solidFill>
                <a:latin typeface="Arial" pitchFamily="34" charset="0"/>
                <a:cs typeface="Arial" pitchFamily="34" charset="0"/>
              </a:rPr>
              <a:t>Restrictions spécifiques liées à la nationalité</a:t>
            </a:r>
          </a:p>
          <a:p>
            <a:pPr algn="just">
              <a:buNone/>
            </a:pPr>
            <a:r>
              <a:rPr lang="fr-FR" sz="6400" dirty="0" smtClean="0">
                <a:latin typeface="Arial" pitchFamily="34" charset="0"/>
                <a:cs typeface="Arial" pitchFamily="34" charset="0"/>
              </a:rPr>
              <a:t> 	Les agents de nationalité étrangère ou apatrides ne peuvent être recrutés pour pourvoir des emplois dont les attributions:</a:t>
            </a:r>
          </a:p>
          <a:p>
            <a:pPr algn="just">
              <a:buNone/>
            </a:pPr>
            <a:r>
              <a:rPr lang="fr-FR" sz="6400" dirty="0" smtClean="0">
                <a:latin typeface="Arial" pitchFamily="34" charset="0"/>
                <a:cs typeface="Arial" pitchFamily="34" charset="0"/>
              </a:rPr>
              <a:t>	- ne sont pas séparables de l'exercice de la souveraineté</a:t>
            </a:r>
          </a:p>
          <a:p>
            <a:pPr algn="just">
              <a:buNone/>
            </a:pPr>
            <a:r>
              <a:rPr lang="fr-FR" sz="6400" dirty="0" smtClean="0">
                <a:latin typeface="Arial" pitchFamily="34" charset="0"/>
                <a:cs typeface="Arial" pitchFamily="34" charset="0"/>
              </a:rPr>
              <a:t>	- ou comportent une participation directe ou indirecte à l'exercice de prérogatives de puissance publique.</a:t>
            </a:r>
          </a:p>
          <a:p>
            <a:pPr algn="just">
              <a:buNone/>
            </a:pPr>
            <a:r>
              <a:rPr lang="fr-FR" sz="5100" b="1" i="1" dirty="0" smtClean="0">
                <a:solidFill>
                  <a:schemeClr val="tx2">
                    <a:lumMod val="75000"/>
                  </a:schemeClr>
                </a:solidFill>
                <a:latin typeface="Arial" pitchFamily="34" charset="0"/>
                <a:cs typeface="Arial" pitchFamily="34" charset="0"/>
              </a:rPr>
              <a:t>			</a:t>
            </a:r>
          </a:p>
          <a:p>
            <a:pPr algn="just">
              <a:buNone/>
            </a:pPr>
            <a:r>
              <a:rPr lang="fr-FR" sz="5100" b="1" i="1" dirty="0" smtClean="0">
                <a:solidFill>
                  <a:schemeClr val="tx2">
                    <a:lumMod val="75000"/>
                  </a:schemeClr>
                </a:solidFill>
                <a:latin typeface="Arial" pitchFamily="34" charset="0"/>
                <a:cs typeface="Arial" pitchFamily="34" charset="0"/>
              </a:rPr>
              <a:t>			 </a:t>
            </a:r>
            <a:endParaRPr lang="fr-FR" sz="5100" i="1" dirty="0">
              <a:solidFill>
                <a:schemeClr val="tx2">
                  <a:lumMod val="75000"/>
                </a:schemeClr>
              </a:solidFill>
              <a:latin typeface="Arial" pitchFamily="34" charset="0"/>
              <a:cs typeface="Arial" pitchFamily="34" charset="0"/>
            </a:endParaRPr>
          </a:p>
        </p:txBody>
      </p:sp>
      <p:sp>
        <p:nvSpPr>
          <p:cNvPr id="2" name="Titre 1"/>
          <p:cNvSpPr>
            <a:spLocks noGrp="1"/>
          </p:cNvSpPr>
          <p:nvPr>
            <p:ph type="title"/>
          </p:nvPr>
        </p:nvSpPr>
        <p:spPr>
          <a:xfrm>
            <a:off x="457200" y="260648"/>
            <a:ext cx="8686800" cy="1143000"/>
          </a:xfrm>
        </p:spPr>
        <p:txBody>
          <a:bodyPr>
            <a:normAutofit fontScale="90000"/>
          </a:bodyPr>
          <a:lstStyle/>
          <a:p>
            <a:r>
              <a:rPr lang="fr-FR" b="1" dirty="0" smtClean="0">
                <a:solidFill>
                  <a:srgbClr val="7030A0"/>
                </a:solidFill>
              </a:rPr>
              <a:t>Ce qui a changé : les conditions de recrutement</a:t>
            </a:r>
            <a:endParaRPr lang="fr-FR" dirty="0"/>
          </a:p>
        </p:txBody>
      </p:sp>
      <p:pic>
        <p:nvPicPr>
          <p:cNvPr id="7"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p:txBody>
          <a:bodyPr>
            <a:noAutofit/>
          </a:bodyPr>
          <a:lstStyle/>
          <a:p>
            <a:pPr algn="just">
              <a:buNone/>
            </a:pPr>
            <a:r>
              <a:rPr lang="fr-FR" sz="1800" dirty="0" smtClean="0">
                <a:latin typeface="Arial" pitchFamily="34" charset="0"/>
                <a:cs typeface="Arial" pitchFamily="34" charset="0"/>
              </a:rPr>
              <a:t>L’entretien professionnel est désormais </a:t>
            </a:r>
            <a:r>
              <a:rPr lang="fr-FR" sz="1800" b="1" dirty="0" smtClean="0">
                <a:latin typeface="Arial" pitchFamily="34" charset="0"/>
                <a:cs typeface="Arial" pitchFamily="34" charset="0"/>
              </a:rPr>
              <a:t>obligatoire chaque année, et donne</a:t>
            </a:r>
          </a:p>
          <a:p>
            <a:pPr algn="just">
              <a:buNone/>
            </a:pPr>
            <a:r>
              <a:rPr lang="fr-FR" sz="1800" dirty="0" smtClean="0">
                <a:latin typeface="Arial" pitchFamily="34" charset="0"/>
                <a:cs typeface="Arial" pitchFamily="34" charset="0"/>
              </a:rPr>
              <a:t>lieu à un compte rendu (article 1-3 du décret du 15 février 1988).</a:t>
            </a:r>
          </a:p>
          <a:p>
            <a:pPr algn="just">
              <a:buNone/>
            </a:pPr>
            <a:r>
              <a:rPr lang="fr-FR" sz="1800" dirty="0" smtClean="0">
                <a:latin typeface="Arial" pitchFamily="34" charset="0"/>
                <a:cs typeface="Arial" pitchFamily="34" charset="0"/>
              </a:rPr>
              <a:t>Il s’applique </a:t>
            </a:r>
            <a:r>
              <a:rPr lang="fr-FR" sz="1800" b="1" dirty="0" smtClean="0">
                <a:latin typeface="Arial" pitchFamily="34" charset="0"/>
                <a:cs typeface="Arial" pitchFamily="34" charset="0"/>
              </a:rPr>
              <a:t>aux activités de l’année en cours.</a:t>
            </a:r>
          </a:p>
          <a:p>
            <a:pPr algn="just">
              <a:buNone/>
            </a:pPr>
            <a:endParaRPr lang="fr-FR" sz="1800" b="1" dirty="0" smtClean="0">
              <a:latin typeface="Arial" pitchFamily="34" charset="0"/>
              <a:cs typeface="Arial" pitchFamily="34" charset="0"/>
            </a:endParaRPr>
          </a:p>
          <a:p>
            <a:pPr algn="just">
              <a:buNone/>
            </a:pPr>
            <a:r>
              <a:rPr lang="fr-FR" sz="1800" b="1" dirty="0" smtClean="0">
                <a:solidFill>
                  <a:schemeClr val="tx2">
                    <a:lumMod val="75000"/>
                  </a:schemeClr>
                </a:solidFill>
                <a:latin typeface="Arial" pitchFamily="34" charset="0"/>
                <a:cs typeface="Arial" pitchFamily="34" charset="0"/>
              </a:rPr>
              <a:t>Agents concernés par l’entretien professionnel </a:t>
            </a:r>
            <a:r>
              <a:rPr lang="fr-FR" sz="1800" b="1" dirty="0" smtClean="0">
                <a:latin typeface="Arial" pitchFamily="34" charset="0"/>
                <a:cs typeface="Arial" pitchFamily="34" charset="0"/>
              </a:rPr>
              <a:t>:</a:t>
            </a:r>
          </a:p>
          <a:p>
            <a:pPr algn="just"/>
            <a:endParaRPr lang="fr-FR" sz="1800" dirty="0" smtClean="0">
              <a:latin typeface="Arial" pitchFamily="34" charset="0"/>
              <a:cs typeface="Arial" pitchFamily="34" charset="0"/>
            </a:endParaRPr>
          </a:p>
          <a:p>
            <a:pPr algn="just">
              <a:buNone/>
            </a:pPr>
            <a:r>
              <a:rPr lang="fr-FR" sz="1800" dirty="0" smtClean="0">
                <a:latin typeface="Arial" pitchFamily="34" charset="0"/>
                <a:cs typeface="Arial" pitchFamily="34" charset="0"/>
              </a:rPr>
              <a:t>	- les agents recrutés sur un </a:t>
            </a:r>
            <a:r>
              <a:rPr lang="fr-FR" sz="1800" b="1" dirty="0" smtClean="0">
                <a:solidFill>
                  <a:srgbClr val="C00000"/>
                </a:solidFill>
                <a:latin typeface="Arial" pitchFamily="34" charset="0"/>
                <a:cs typeface="Arial" pitchFamily="34" charset="0"/>
              </a:rPr>
              <a:t>emploi permanent par CDI</a:t>
            </a:r>
          </a:p>
          <a:p>
            <a:pPr algn="just">
              <a:buNone/>
            </a:pPr>
            <a:r>
              <a:rPr lang="fr-FR" sz="1800" b="1" dirty="0" smtClean="0">
                <a:latin typeface="Arial" pitchFamily="34" charset="0"/>
                <a:cs typeface="Arial" pitchFamily="34" charset="0"/>
              </a:rPr>
              <a:t>	- </a:t>
            </a:r>
            <a:r>
              <a:rPr lang="fr-FR" sz="1800" dirty="0" smtClean="0">
                <a:latin typeface="Arial" pitchFamily="34" charset="0"/>
                <a:cs typeface="Arial" pitchFamily="34" charset="0"/>
              </a:rPr>
              <a:t>les agents recrutés sur un </a:t>
            </a:r>
            <a:r>
              <a:rPr lang="fr-FR" sz="1800" b="1" dirty="0" smtClean="0">
                <a:solidFill>
                  <a:srgbClr val="C00000"/>
                </a:solidFill>
                <a:latin typeface="Arial" pitchFamily="34" charset="0"/>
                <a:cs typeface="Arial" pitchFamily="34" charset="0"/>
              </a:rPr>
              <a:t>emploi permanent par CDD d’une durée</a:t>
            </a:r>
          </a:p>
          <a:p>
            <a:pPr algn="just">
              <a:buNone/>
            </a:pPr>
            <a:r>
              <a:rPr lang="fr-FR" sz="1800" b="1" dirty="0" smtClean="0">
                <a:solidFill>
                  <a:srgbClr val="C00000"/>
                </a:solidFill>
                <a:latin typeface="Arial" pitchFamily="34" charset="0"/>
                <a:cs typeface="Arial" pitchFamily="34" charset="0"/>
              </a:rPr>
              <a:t> 	  supérieure à 1 an</a:t>
            </a:r>
            <a:r>
              <a:rPr lang="fr-FR" sz="1800" b="1" dirty="0" smtClean="0">
                <a:latin typeface="Arial" pitchFamily="34" charset="0"/>
                <a:cs typeface="Arial" pitchFamily="34" charset="0"/>
              </a:rPr>
              <a:t> : cette condition s’entend comme le recrutement d’un </a:t>
            </a:r>
            <a:r>
              <a:rPr lang="fr-FR" sz="1800" dirty="0" smtClean="0">
                <a:latin typeface="Arial" pitchFamily="34" charset="0"/>
                <a:cs typeface="Arial" pitchFamily="34" charset="0"/>
              </a:rPr>
              <a:t>agent sur un contrat dont la durée initiale est supérieure à 1 an </a:t>
            </a:r>
          </a:p>
          <a:p>
            <a:pPr algn="just">
              <a:buNone/>
            </a:pPr>
            <a:r>
              <a:rPr lang="fr-FR" sz="1800" dirty="0" smtClean="0">
                <a:latin typeface="Arial" pitchFamily="34" charset="0"/>
                <a:cs typeface="Arial" pitchFamily="34" charset="0"/>
              </a:rPr>
              <a:t>	  (c’est-à-dire renouvellements non compris) ; par voie de conséquence,</a:t>
            </a:r>
          </a:p>
          <a:p>
            <a:pPr algn="just">
              <a:buNone/>
            </a:pPr>
            <a:r>
              <a:rPr lang="fr-FR" sz="1800" dirty="0" smtClean="0">
                <a:latin typeface="Arial" pitchFamily="34" charset="0"/>
                <a:cs typeface="Arial" pitchFamily="34" charset="0"/>
              </a:rPr>
              <a:t>        cela serait donc facultatif pour les agents dont le contrat, renouvellement</a:t>
            </a:r>
          </a:p>
          <a:p>
            <a:pPr algn="just">
              <a:buNone/>
            </a:pPr>
            <a:r>
              <a:rPr lang="fr-FR" sz="1800" dirty="0" smtClean="0">
                <a:latin typeface="Arial" pitchFamily="34" charset="0"/>
                <a:cs typeface="Arial" pitchFamily="34" charset="0"/>
              </a:rPr>
              <a:t>        compris, est supérieur à 1 an.</a:t>
            </a:r>
            <a:endParaRPr lang="fr-FR" sz="1800" dirty="0">
              <a:solidFill>
                <a:srgbClr val="C00000"/>
              </a:solidFill>
              <a:latin typeface="Arial" pitchFamily="34" charset="0"/>
              <a:cs typeface="Arial" pitchFamily="34" charset="0"/>
            </a:endParaRPr>
          </a:p>
        </p:txBody>
      </p:sp>
      <p:sp>
        <p:nvSpPr>
          <p:cNvPr id="2" name="Titre 1"/>
          <p:cNvSpPr>
            <a:spLocks noGrp="1"/>
          </p:cNvSpPr>
          <p:nvPr>
            <p:ph type="title"/>
          </p:nvPr>
        </p:nvSpPr>
        <p:spPr/>
        <p:txBody>
          <a:bodyPr>
            <a:normAutofit fontScale="90000"/>
          </a:bodyPr>
          <a:lstStyle/>
          <a:p>
            <a:r>
              <a:rPr lang="fr-FR" b="1" dirty="0" smtClean="0">
                <a:solidFill>
                  <a:srgbClr val="7030A0"/>
                </a:solidFill>
              </a:rPr>
              <a:t>Ce qui a changé : l’entretien</a:t>
            </a:r>
            <a:br>
              <a:rPr lang="fr-FR" b="1" dirty="0" smtClean="0">
                <a:solidFill>
                  <a:srgbClr val="7030A0"/>
                </a:solidFill>
              </a:rPr>
            </a:br>
            <a:r>
              <a:rPr lang="fr-FR" b="1" dirty="0" smtClean="0">
                <a:solidFill>
                  <a:srgbClr val="7030A0"/>
                </a:solidFill>
              </a:rPr>
              <a:t>professionnel</a:t>
            </a:r>
            <a:endParaRPr lang="fr-FR" dirty="0">
              <a:solidFill>
                <a:srgbClr val="7030A0"/>
              </a:solidFill>
            </a:endParaRPr>
          </a:p>
        </p:txBody>
      </p:sp>
      <p:pic>
        <p:nvPicPr>
          <p:cNvPr id="7"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395536" y="1340768"/>
            <a:ext cx="8229600" cy="4525963"/>
          </a:xfrm>
        </p:spPr>
        <p:txBody>
          <a:bodyPr>
            <a:noAutofit/>
          </a:bodyPr>
          <a:lstStyle/>
          <a:p>
            <a:pPr algn="just">
              <a:buNone/>
            </a:pPr>
            <a:r>
              <a:rPr lang="fr-FR" sz="1800" b="1" dirty="0" smtClean="0">
                <a:solidFill>
                  <a:srgbClr val="C00000"/>
                </a:solidFill>
                <a:latin typeface="Arial" pitchFamily="34" charset="0"/>
                <a:cs typeface="Arial" pitchFamily="34" charset="0"/>
              </a:rPr>
              <a:t>Doublement des délais de prévenance pour les personnels RQTH </a:t>
            </a:r>
            <a:r>
              <a:rPr lang="fr-FR" sz="1800" b="1" dirty="0" smtClean="0">
                <a:latin typeface="Arial" pitchFamily="34" charset="0"/>
                <a:cs typeface="Arial" pitchFamily="34" charset="0"/>
              </a:rPr>
              <a:t>:</a:t>
            </a:r>
          </a:p>
          <a:p>
            <a:pPr algn="just">
              <a:buNone/>
            </a:pPr>
            <a:r>
              <a:rPr lang="fr-FR" sz="1800" dirty="0" smtClean="0">
                <a:latin typeface="Arial" pitchFamily="34" charset="0"/>
                <a:cs typeface="Arial" pitchFamily="34" charset="0"/>
              </a:rPr>
              <a:t>	- en cas de non renouvellement/renouvellement du contrat (article 38-1)</a:t>
            </a:r>
          </a:p>
          <a:p>
            <a:pPr algn="just">
              <a:buNone/>
            </a:pPr>
            <a:r>
              <a:rPr lang="fr-FR" sz="1800" dirty="0" smtClean="0">
                <a:latin typeface="Arial" pitchFamily="34" charset="0"/>
                <a:cs typeface="Arial" pitchFamily="34" charset="0"/>
              </a:rPr>
              <a:t>	- en cas de licenciement (article 40)</a:t>
            </a:r>
          </a:p>
          <a:p>
            <a:pPr algn="just">
              <a:buNone/>
            </a:pPr>
            <a:r>
              <a:rPr lang="fr-FR" sz="1800" dirty="0" smtClean="0">
                <a:latin typeface="Arial" pitchFamily="34" charset="0"/>
                <a:cs typeface="Arial" pitchFamily="34" charset="0"/>
              </a:rPr>
              <a:t>	Pas de doublement des délais de préavis pour la démission (article 39)</a:t>
            </a:r>
          </a:p>
          <a:p>
            <a:pPr algn="just">
              <a:buNone/>
            </a:pPr>
            <a:r>
              <a:rPr lang="fr-FR" sz="1800" b="1" dirty="0" smtClean="0">
                <a:solidFill>
                  <a:srgbClr val="C00000"/>
                </a:solidFill>
                <a:latin typeface="Arial" pitchFamily="34" charset="0"/>
                <a:cs typeface="Arial" pitchFamily="34" charset="0"/>
              </a:rPr>
              <a:t>Uniformisation de la détermination de la durée de prévenance :</a:t>
            </a:r>
          </a:p>
          <a:p>
            <a:pPr algn="just">
              <a:buNone/>
            </a:pPr>
            <a:r>
              <a:rPr lang="fr-FR" sz="1800" b="1" dirty="0" smtClean="0">
                <a:solidFill>
                  <a:srgbClr val="C00000"/>
                </a:solidFill>
                <a:latin typeface="Arial" pitchFamily="34" charset="0"/>
                <a:cs typeface="Arial" pitchFamily="34" charset="0"/>
              </a:rPr>
              <a:t>	</a:t>
            </a:r>
            <a:r>
              <a:rPr lang="fr-FR" sz="1800" b="1" dirty="0" smtClean="0">
                <a:latin typeface="Arial" pitchFamily="34" charset="0"/>
                <a:cs typeface="Arial" pitchFamily="34" charset="0"/>
              </a:rPr>
              <a:t>Que cela soit pour :</a:t>
            </a:r>
          </a:p>
          <a:p>
            <a:pPr algn="just">
              <a:buNone/>
            </a:pPr>
            <a:r>
              <a:rPr lang="fr-FR" sz="1800" dirty="0" smtClean="0">
                <a:latin typeface="Arial" pitchFamily="34" charset="0"/>
                <a:cs typeface="Arial" pitchFamily="34" charset="0"/>
              </a:rPr>
              <a:t>	- le non renouvellement/renouvellement du contrat (article 38-1) ;</a:t>
            </a:r>
          </a:p>
          <a:p>
            <a:pPr algn="just">
              <a:buNone/>
            </a:pPr>
            <a:r>
              <a:rPr lang="fr-FR" sz="1800" dirty="0" smtClean="0">
                <a:latin typeface="Arial" pitchFamily="34" charset="0"/>
                <a:cs typeface="Arial" pitchFamily="34" charset="0"/>
              </a:rPr>
              <a:t>	- la démission (article 39) ;</a:t>
            </a:r>
          </a:p>
          <a:p>
            <a:pPr algn="just">
              <a:buNone/>
            </a:pPr>
            <a:r>
              <a:rPr lang="fr-FR" sz="1800" dirty="0" smtClean="0">
                <a:latin typeface="Arial" pitchFamily="34" charset="0"/>
                <a:cs typeface="Arial" pitchFamily="34" charset="0"/>
              </a:rPr>
              <a:t>	- le licenciement (article 40)</a:t>
            </a:r>
          </a:p>
          <a:p>
            <a:pPr algn="just">
              <a:buNone/>
            </a:pPr>
            <a:r>
              <a:rPr lang="fr-FR" sz="1800" b="1" dirty="0" smtClean="0">
                <a:solidFill>
                  <a:srgbClr val="C00000"/>
                </a:solidFill>
                <a:latin typeface="Arial" pitchFamily="34" charset="0"/>
                <a:cs typeface="Arial" pitchFamily="34" charset="0"/>
              </a:rPr>
              <a:t>La détermination du délai de prévenance est calculée compte tenu de</a:t>
            </a:r>
          </a:p>
          <a:p>
            <a:pPr algn="just">
              <a:buNone/>
            </a:pPr>
            <a:r>
              <a:rPr lang="fr-FR" sz="1800" b="1" dirty="0" smtClean="0">
                <a:solidFill>
                  <a:srgbClr val="C00000"/>
                </a:solidFill>
                <a:latin typeface="Arial" pitchFamily="34" charset="0"/>
                <a:cs typeface="Arial" pitchFamily="34" charset="0"/>
              </a:rPr>
              <a:t>l'ensemble des contrats conclus avec l'agent, y compris ceux effectués</a:t>
            </a:r>
          </a:p>
          <a:p>
            <a:pPr algn="just">
              <a:buNone/>
            </a:pPr>
            <a:r>
              <a:rPr lang="fr-FR" sz="1800" dirty="0" smtClean="0">
                <a:latin typeface="Arial" pitchFamily="34" charset="0"/>
                <a:cs typeface="Arial" pitchFamily="34" charset="0"/>
              </a:rPr>
              <a:t>avant une interruption de fonctions sous réserve que cette interruption</a:t>
            </a:r>
          </a:p>
          <a:p>
            <a:pPr algn="just">
              <a:buNone/>
            </a:pPr>
            <a:r>
              <a:rPr lang="fr-FR" sz="1800" dirty="0" smtClean="0">
                <a:latin typeface="Arial" pitchFamily="34" charset="0"/>
                <a:cs typeface="Arial" pitchFamily="34" charset="0"/>
              </a:rPr>
              <a:t>n'excède pas </a:t>
            </a:r>
            <a:r>
              <a:rPr lang="fr-FR" sz="1800" b="1" dirty="0" smtClean="0">
                <a:solidFill>
                  <a:srgbClr val="C00000"/>
                </a:solidFill>
                <a:latin typeface="Arial" pitchFamily="34" charset="0"/>
                <a:cs typeface="Arial" pitchFamily="34" charset="0"/>
              </a:rPr>
              <a:t>quatre mois </a:t>
            </a:r>
            <a:r>
              <a:rPr lang="fr-FR" sz="1800" dirty="0" smtClean="0">
                <a:latin typeface="Arial" pitchFamily="34" charset="0"/>
                <a:cs typeface="Arial" pitchFamily="34" charset="0"/>
              </a:rPr>
              <a:t>et qu'elle ne soit </a:t>
            </a:r>
            <a:r>
              <a:rPr lang="fr-FR" sz="1800" b="1" dirty="0" smtClean="0">
                <a:solidFill>
                  <a:srgbClr val="C00000"/>
                </a:solidFill>
                <a:latin typeface="Arial" pitchFamily="34" charset="0"/>
                <a:cs typeface="Arial" pitchFamily="34" charset="0"/>
              </a:rPr>
              <a:t>pas due à une démission de</a:t>
            </a:r>
          </a:p>
          <a:p>
            <a:pPr algn="just">
              <a:buNone/>
            </a:pPr>
            <a:r>
              <a:rPr lang="fr-FR" sz="1800" b="1" dirty="0" smtClean="0">
                <a:solidFill>
                  <a:srgbClr val="C00000"/>
                </a:solidFill>
                <a:latin typeface="Arial" pitchFamily="34" charset="0"/>
                <a:cs typeface="Arial" pitchFamily="34" charset="0"/>
              </a:rPr>
              <a:t>	   l'agent.	</a:t>
            </a:r>
            <a:endParaRPr lang="fr-FR" sz="1800" b="1" dirty="0">
              <a:solidFill>
                <a:srgbClr val="C00000"/>
              </a:solidFill>
              <a:latin typeface="Arial" pitchFamily="34" charset="0"/>
              <a:cs typeface="Arial" pitchFamily="34" charset="0"/>
            </a:endParaRPr>
          </a:p>
        </p:txBody>
      </p:sp>
      <p:sp>
        <p:nvSpPr>
          <p:cNvPr id="2" name="Titre 1"/>
          <p:cNvSpPr>
            <a:spLocks noGrp="1"/>
          </p:cNvSpPr>
          <p:nvPr>
            <p:ph type="title"/>
          </p:nvPr>
        </p:nvSpPr>
        <p:spPr>
          <a:xfrm>
            <a:off x="0" y="274638"/>
            <a:ext cx="8686800" cy="1143000"/>
          </a:xfrm>
        </p:spPr>
        <p:txBody>
          <a:bodyPr>
            <a:normAutofit fontScale="90000"/>
          </a:bodyPr>
          <a:lstStyle/>
          <a:p>
            <a:r>
              <a:rPr lang="fr-FR" b="1" dirty="0" smtClean="0">
                <a:solidFill>
                  <a:srgbClr val="7030A0"/>
                </a:solidFill>
              </a:rPr>
              <a:t>Ce qui a changé : la fin des contrats</a:t>
            </a:r>
            <a:endParaRPr lang="fr-FR" dirty="0">
              <a:solidFill>
                <a:srgbClr val="7030A0"/>
              </a:solidFill>
            </a:endParaRPr>
          </a:p>
        </p:txBody>
      </p:sp>
      <p:pic>
        <p:nvPicPr>
          <p:cNvPr id="7"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p:txBody>
          <a:bodyPr>
            <a:normAutofit/>
          </a:bodyPr>
          <a:lstStyle/>
          <a:p>
            <a:pPr algn="just">
              <a:buNone/>
            </a:pPr>
            <a:r>
              <a:rPr lang="fr-FR" b="1" dirty="0" smtClean="0"/>
              <a:t>	</a:t>
            </a:r>
            <a:endParaRPr lang="fr-FR" dirty="0">
              <a:solidFill>
                <a:srgbClr val="C00000"/>
              </a:solidFill>
            </a:endParaRPr>
          </a:p>
        </p:txBody>
      </p:sp>
      <p:sp>
        <p:nvSpPr>
          <p:cNvPr id="2" name="Titre 1"/>
          <p:cNvSpPr>
            <a:spLocks noGrp="1"/>
          </p:cNvSpPr>
          <p:nvPr>
            <p:ph type="title"/>
          </p:nvPr>
        </p:nvSpPr>
        <p:spPr>
          <a:xfrm>
            <a:off x="0" y="274638"/>
            <a:ext cx="8686800" cy="1143000"/>
          </a:xfrm>
        </p:spPr>
        <p:txBody>
          <a:bodyPr>
            <a:normAutofit fontScale="90000"/>
          </a:bodyPr>
          <a:lstStyle/>
          <a:p>
            <a:r>
              <a:rPr lang="fr-FR" b="1" dirty="0" smtClean="0">
                <a:solidFill>
                  <a:srgbClr val="7030A0"/>
                </a:solidFill>
              </a:rPr>
              <a:t>Ce qui a changé : la fin des contrats</a:t>
            </a:r>
            <a:endParaRPr lang="fr-FR" dirty="0"/>
          </a:p>
        </p:txBody>
      </p:sp>
      <p:pic>
        <p:nvPicPr>
          <p:cNvPr id="7"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graphicFrame>
        <p:nvGraphicFramePr>
          <p:cNvPr id="6" name="Tableau 5"/>
          <p:cNvGraphicFramePr>
            <a:graphicFrameLocks noGrp="1"/>
          </p:cNvGraphicFramePr>
          <p:nvPr/>
        </p:nvGraphicFramePr>
        <p:xfrm>
          <a:off x="1691680" y="1628800"/>
          <a:ext cx="6096000" cy="4206240"/>
        </p:xfrm>
        <a:graphic>
          <a:graphicData uri="http://schemas.openxmlformats.org/drawingml/2006/table">
            <a:tbl>
              <a:tblPr firstRow="1" bandRow="1">
                <a:tableStyleId>{5C22544A-7EE6-4342-B048-85BDC9FD1C3A}</a:tableStyleId>
              </a:tblPr>
              <a:tblGrid>
                <a:gridCol w="3048000"/>
                <a:gridCol w="3048000"/>
              </a:tblGrid>
              <a:tr h="815583">
                <a:tc>
                  <a:txBody>
                    <a:bodyPr/>
                    <a:lstStyle/>
                    <a:p>
                      <a:r>
                        <a:rPr lang="fr-FR" sz="1800" b="1" kern="1200" baseline="0" dirty="0" smtClean="0">
                          <a:solidFill>
                            <a:schemeClr val="lt1"/>
                          </a:solidFill>
                          <a:latin typeface="+mn-lt"/>
                          <a:ea typeface="+mn-ea"/>
                          <a:cs typeface="+mn-cs"/>
                        </a:rPr>
                        <a:t>Durée totale du recrutement</a:t>
                      </a:r>
                      <a:endParaRPr lang="fr-FR" dirty="0"/>
                    </a:p>
                  </a:txBody>
                  <a:tcPr/>
                </a:tc>
                <a:tc>
                  <a:txBody>
                    <a:bodyPr/>
                    <a:lstStyle/>
                    <a:p>
                      <a:r>
                        <a:rPr lang="fr-FR" sz="1800" b="1" kern="1200" baseline="0" dirty="0" smtClean="0">
                          <a:solidFill>
                            <a:schemeClr val="lt1"/>
                          </a:solidFill>
                          <a:latin typeface="+mn-lt"/>
                          <a:ea typeface="+mn-ea"/>
                          <a:cs typeface="+mn-cs"/>
                        </a:rPr>
                        <a:t>Délai de prévenance au plus</a:t>
                      </a:r>
                    </a:p>
                    <a:p>
                      <a:r>
                        <a:rPr lang="fr-FR" sz="1800" b="1" kern="1200" baseline="0" dirty="0" smtClean="0">
                          <a:solidFill>
                            <a:schemeClr val="lt1"/>
                          </a:solidFill>
                          <a:latin typeface="+mn-lt"/>
                          <a:ea typeface="+mn-ea"/>
                          <a:cs typeface="+mn-cs"/>
                        </a:rPr>
                        <a:t>tard</a:t>
                      </a:r>
                      <a:endParaRPr lang="fr-FR" dirty="0"/>
                    </a:p>
                  </a:txBody>
                  <a:tcPr/>
                </a:tc>
              </a:tr>
              <a:tr h="792088">
                <a:tc>
                  <a:txBody>
                    <a:bodyPr/>
                    <a:lstStyle/>
                    <a:p>
                      <a:endParaRPr lang="fr-FR" sz="1800" kern="1200" baseline="0" dirty="0" smtClean="0">
                        <a:solidFill>
                          <a:schemeClr val="dk1"/>
                        </a:solidFill>
                        <a:latin typeface="+mn-lt"/>
                        <a:ea typeface="+mn-ea"/>
                        <a:cs typeface="+mn-cs"/>
                      </a:endParaRPr>
                    </a:p>
                    <a:p>
                      <a:r>
                        <a:rPr lang="fr-FR" sz="1800" kern="1200" baseline="0" dirty="0" smtClean="0">
                          <a:solidFill>
                            <a:schemeClr val="dk1"/>
                          </a:solidFill>
                          <a:latin typeface="+mn-lt"/>
                          <a:ea typeface="+mn-ea"/>
                          <a:cs typeface="+mn-cs"/>
                        </a:rPr>
                        <a:t>&lt; 6 mois</a:t>
                      </a:r>
                    </a:p>
                    <a:p>
                      <a:endParaRPr lang="fr-FR" dirty="0"/>
                    </a:p>
                  </a:txBody>
                  <a:tcPr/>
                </a:tc>
                <a:tc rowSpan="4">
                  <a:txBody>
                    <a:bodyPr/>
                    <a:lstStyle/>
                    <a:p>
                      <a:r>
                        <a:rPr lang="fr-FR" sz="1800" kern="1200" baseline="0" dirty="0" smtClean="0">
                          <a:solidFill>
                            <a:schemeClr val="dk1"/>
                          </a:solidFill>
                          <a:latin typeface="+mn-lt"/>
                          <a:ea typeface="+mn-ea"/>
                          <a:cs typeface="+mn-cs"/>
                        </a:rPr>
                        <a:t>8 jours</a:t>
                      </a:r>
                    </a:p>
                    <a:p>
                      <a:endParaRPr lang="fr-FR" sz="1800" kern="1200" baseline="0" dirty="0" smtClean="0">
                        <a:solidFill>
                          <a:schemeClr val="dk1"/>
                        </a:solidFill>
                        <a:latin typeface="+mn-lt"/>
                        <a:ea typeface="+mn-ea"/>
                        <a:cs typeface="+mn-cs"/>
                      </a:endParaRPr>
                    </a:p>
                    <a:p>
                      <a:endParaRPr lang="fr-FR" sz="1800" kern="1200" baseline="0" dirty="0" smtClean="0">
                        <a:solidFill>
                          <a:schemeClr val="dk1"/>
                        </a:solidFill>
                        <a:latin typeface="+mn-lt"/>
                        <a:ea typeface="+mn-ea"/>
                        <a:cs typeface="+mn-cs"/>
                      </a:endParaRPr>
                    </a:p>
                    <a:p>
                      <a:endParaRPr lang="fr-FR" sz="1800" kern="1200" baseline="0" dirty="0" smtClean="0">
                        <a:solidFill>
                          <a:schemeClr val="dk1"/>
                        </a:solidFill>
                        <a:latin typeface="+mn-lt"/>
                        <a:ea typeface="+mn-ea"/>
                        <a:cs typeface="+mn-cs"/>
                      </a:endParaRPr>
                    </a:p>
                    <a:p>
                      <a:r>
                        <a:rPr lang="fr-FR" sz="1800" kern="1200" baseline="0" dirty="0" smtClean="0">
                          <a:solidFill>
                            <a:schemeClr val="dk1"/>
                          </a:solidFill>
                          <a:latin typeface="+mn-lt"/>
                          <a:ea typeface="+mn-ea"/>
                          <a:cs typeface="+mn-cs"/>
                        </a:rPr>
                        <a:t>1 mois                 </a:t>
                      </a:r>
                      <a:r>
                        <a:rPr lang="fr-FR" sz="1600" kern="1200" baseline="0" dirty="0" smtClean="0">
                          <a:solidFill>
                            <a:schemeClr val="dk1"/>
                          </a:solidFill>
                          <a:latin typeface="+mn-lt"/>
                          <a:ea typeface="+mn-ea"/>
                          <a:cs typeface="+mn-cs"/>
                        </a:rPr>
                        <a:t>avant le terme</a:t>
                      </a:r>
                      <a:endParaRPr lang="fr-FR" sz="1800" kern="1200" baseline="0" dirty="0" smtClean="0">
                        <a:solidFill>
                          <a:schemeClr val="dk1"/>
                        </a:solidFill>
                        <a:latin typeface="+mn-lt"/>
                        <a:ea typeface="+mn-ea"/>
                        <a:cs typeface="+mn-cs"/>
                      </a:endParaRPr>
                    </a:p>
                    <a:p>
                      <a:r>
                        <a:rPr lang="fr-FR" sz="1600" kern="1200" baseline="0" dirty="0" smtClean="0">
                          <a:solidFill>
                            <a:schemeClr val="dk1"/>
                          </a:solidFill>
                          <a:latin typeface="+mn-lt"/>
                          <a:ea typeface="+mn-ea"/>
                          <a:cs typeface="+mn-cs"/>
                        </a:rPr>
                        <a:t>                                de l’engagement</a:t>
                      </a:r>
                      <a:endParaRPr lang="fr-FR" sz="1800" kern="1200" baseline="0" dirty="0" smtClean="0">
                        <a:solidFill>
                          <a:schemeClr val="dk1"/>
                        </a:solidFill>
                        <a:latin typeface="+mn-lt"/>
                        <a:ea typeface="+mn-ea"/>
                        <a:cs typeface="+mn-cs"/>
                      </a:endParaRPr>
                    </a:p>
                    <a:p>
                      <a:endParaRPr lang="fr-FR" sz="1800" kern="1200" baseline="0" dirty="0" smtClean="0">
                        <a:solidFill>
                          <a:schemeClr val="dk1"/>
                        </a:solidFill>
                        <a:latin typeface="+mn-lt"/>
                        <a:ea typeface="+mn-ea"/>
                        <a:cs typeface="+mn-cs"/>
                      </a:endParaRPr>
                    </a:p>
                    <a:p>
                      <a:r>
                        <a:rPr lang="fr-FR" sz="1800" kern="1200" baseline="0" dirty="0" smtClean="0">
                          <a:solidFill>
                            <a:schemeClr val="dk1"/>
                          </a:solidFill>
                          <a:latin typeface="+mn-lt"/>
                          <a:ea typeface="+mn-ea"/>
                          <a:cs typeface="+mn-cs"/>
                        </a:rPr>
                        <a:t>2mois</a:t>
                      </a:r>
                    </a:p>
                    <a:p>
                      <a:endParaRPr lang="fr-FR" sz="1800" kern="1200" baseline="0" dirty="0" smtClean="0">
                        <a:solidFill>
                          <a:schemeClr val="dk1"/>
                        </a:solidFill>
                        <a:latin typeface="+mn-lt"/>
                        <a:ea typeface="+mn-ea"/>
                        <a:cs typeface="+mn-cs"/>
                      </a:endParaRPr>
                    </a:p>
                    <a:p>
                      <a:r>
                        <a:rPr lang="fr-FR" sz="1800" kern="1200" baseline="0" dirty="0" smtClean="0">
                          <a:solidFill>
                            <a:schemeClr val="dk1"/>
                          </a:solidFill>
                          <a:latin typeface="+mn-lt"/>
                          <a:ea typeface="+mn-ea"/>
                          <a:cs typeface="+mn-cs"/>
                        </a:rPr>
                        <a:t>3 mois</a:t>
                      </a:r>
                      <a:endParaRPr lang="fr-FR" dirty="0"/>
                    </a:p>
                  </a:txBody>
                  <a:tcPr/>
                </a:tc>
              </a:tr>
              <a:tr h="741784">
                <a:tc>
                  <a:txBody>
                    <a:bodyPr/>
                    <a:lstStyle/>
                    <a:p>
                      <a:endParaRPr lang="fr-FR" sz="1800" kern="1200" baseline="0" dirty="0" smtClean="0">
                        <a:solidFill>
                          <a:schemeClr val="dk1"/>
                        </a:solidFill>
                        <a:latin typeface="+mn-lt"/>
                        <a:ea typeface="+mn-ea"/>
                        <a:cs typeface="+mn-cs"/>
                      </a:endParaRPr>
                    </a:p>
                    <a:p>
                      <a:r>
                        <a:rPr lang="fr-FR" sz="1800" kern="1200" baseline="0" dirty="0" smtClean="0">
                          <a:solidFill>
                            <a:schemeClr val="dk1"/>
                          </a:solidFill>
                          <a:latin typeface="+mn-lt"/>
                          <a:ea typeface="+mn-ea"/>
                          <a:cs typeface="+mn-cs"/>
                        </a:rPr>
                        <a:t>≥ 6 mois et &lt; 2 ans</a:t>
                      </a:r>
                    </a:p>
                    <a:p>
                      <a:endParaRPr lang="fr-FR" dirty="0"/>
                    </a:p>
                  </a:txBody>
                  <a:tcPr/>
                </a:tc>
                <a:tc vMerge="1">
                  <a:txBody>
                    <a:bodyPr/>
                    <a:lstStyle/>
                    <a:p>
                      <a:endParaRPr lang="fr-FR" dirty="0"/>
                    </a:p>
                  </a:txBody>
                  <a:tcPr/>
                </a:tc>
              </a:tr>
              <a:tr h="237915">
                <a:tc>
                  <a:txBody>
                    <a:bodyPr/>
                    <a:lstStyle/>
                    <a:p>
                      <a:pPr>
                        <a:buFont typeface="Wingdings"/>
                        <a:buNone/>
                      </a:pPr>
                      <a:r>
                        <a:rPr lang="fr-FR" sz="1800" kern="1200" baseline="0" dirty="0" smtClean="0">
                          <a:solidFill>
                            <a:schemeClr val="dk1"/>
                          </a:solidFill>
                          <a:latin typeface="+mn-lt"/>
                          <a:ea typeface="+mn-ea"/>
                          <a:cs typeface="+mn-cs"/>
                        </a:rPr>
                        <a:t>&gt; 2 ans</a:t>
                      </a:r>
                    </a:p>
                    <a:p>
                      <a:pPr>
                        <a:buFont typeface="Wingdings"/>
                        <a:buNone/>
                      </a:pPr>
                      <a:endParaRPr lang="fr-FR" dirty="0"/>
                    </a:p>
                  </a:txBody>
                  <a:tcPr/>
                </a:tc>
                <a:tc vMerge="1">
                  <a:txBody>
                    <a:bodyPr/>
                    <a:lstStyle/>
                    <a:p>
                      <a:endParaRPr lang="fr-FR" dirty="0"/>
                    </a:p>
                  </a:txBody>
                  <a:tcPr/>
                </a:tc>
              </a:tr>
              <a:tr h="237915">
                <a:tc>
                  <a:txBody>
                    <a:bodyPr/>
                    <a:lstStyle/>
                    <a:p>
                      <a:r>
                        <a:rPr lang="fr-FR" sz="1800" kern="1200" baseline="0" dirty="0" smtClean="0">
                          <a:solidFill>
                            <a:schemeClr val="dk1"/>
                          </a:solidFill>
                          <a:latin typeface="+mn-lt"/>
                          <a:ea typeface="+mn-ea"/>
                          <a:cs typeface="+mn-cs"/>
                        </a:rPr>
                        <a:t>pour reconduction en CDI</a:t>
                      </a:r>
                      <a:endParaRPr lang="fr-FR" dirty="0"/>
                    </a:p>
                  </a:txBody>
                  <a:tcPr/>
                </a:tc>
                <a:tc vMerge="1">
                  <a:txBody>
                    <a:bodyPr/>
                    <a:lstStyle/>
                    <a:p>
                      <a:endParaRPr lang="fr-FR" dirty="0"/>
                    </a:p>
                  </a:txBody>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467544" y="1484784"/>
            <a:ext cx="8229600" cy="4637112"/>
          </a:xfrm>
        </p:spPr>
        <p:txBody>
          <a:bodyPr>
            <a:noAutofit/>
          </a:bodyPr>
          <a:lstStyle/>
          <a:p>
            <a:pPr algn="just">
              <a:buNone/>
            </a:pPr>
            <a:r>
              <a:rPr lang="fr-FR" sz="2000" b="1" dirty="0" smtClean="0"/>
              <a:t>- </a:t>
            </a:r>
            <a:r>
              <a:rPr lang="fr-FR" sz="2000" dirty="0" smtClean="0">
                <a:latin typeface="Arial" pitchFamily="34" charset="0"/>
                <a:cs typeface="Arial" pitchFamily="34" charset="0"/>
              </a:rPr>
              <a:t>Tenir compte de l’ensemble des contrats conclus avec l’agent, y compris ceux conclus avant une interruption de fonction sauf s’il y a :</a:t>
            </a:r>
          </a:p>
          <a:p>
            <a:pPr algn="just">
              <a:buNone/>
            </a:pPr>
            <a:r>
              <a:rPr lang="fr-FR" sz="2000" dirty="0" smtClean="0">
                <a:latin typeface="Arial" pitchFamily="34" charset="0"/>
                <a:cs typeface="Arial" pitchFamily="34" charset="0"/>
              </a:rPr>
              <a:t>		- interruption &gt; 4 mois</a:t>
            </a:r>
          </a:p>
          <a:p>
            <a:pPr algn="just">
              <a:buNone/>
            </a:pPr>
            <a:r>
              <a:rPr lang="fr-FR" sz="2000" dirty="0" smtClean="0">
                <a:latin typeface="Arial" pitchFamily="34" charset="0"/>
                <a:cs typeface="Arial" pitchFamily="34" charset="0"/>
              </a:rPr>
              <a:t>		- interruption par démission</a:t>
            </a:r>
          </a:p>
          <a:p>
            <a:pPr algn="just">
              <a:buNone/>
            </a:pPr>
            <a:r>
              <a:rPr lang="fr-FR" sz="2000" dirty="0" smtClean="0">
                <a:latin typeface="Arial" pitchFamily="34" charset="0"/>
                <a:cs typeface="Arial" pitchFamily="34" charset="0"/>
              </a:rPr>
              <a:t>- Délai de prévenance doublé pour les personnes handicapées dans la limite de 4 mois. </a:t>
            </a:r>
          </a:p>
          <a:p>
            <a:pPr algn="just">
              <a:buNone/>
            </a:pPr>
            <a:r>
              <a:rPr lang="fr-FR" sz="2000" dirty="0" smtClean="0">
                <a:latin typeface="Arial" pitchFamily="34" charset="0"/>
                <a:cs typeface="Arial" pitchFamily="34" charset="0"/>
              </a:rPr>
              <a:t>- non renouvellement d’un agent investi d’un rôle syndical → saisine de la CCP.</a:t>
            </a:r>
          </a:p>
          <a:p>
            <a:pPr>
              <a:buNone/>
            </a:pPr>
            <a:r>
              <a:rPr lang="fr-FR" sz="2000" dirty="0" smtClean="0">
                <a:latin typeface="Arial" pitchFamily="34" charset="0"/>
                <a:cs typeface="Arial" pitchFamily="34" charset="0"/>
              </a:rPr>
              <a:t>-  Le délai de réponse de l’agent</a:t>
            </a:r>
          </a:p>
          <a:p>
            <a:pPr>
              <a:buNone/>
            </a:pPr>
            <a:r>
              <a:rPr lang="fr-FR" sz="2000" dirty="0" smtClean="0">
                <a:latin typeface="Arial" pitchFamily="34" charset="0"/>
                <a:cs typeface="Arial" pitchFamily="34" charset="0"/>
              </a:rPr>
              <a:t>  		►Si proposition de renouvellement du contrat, le délai de réponse 	de l’agent est de 8 jours.</a:t>
            </a:r>
          </a:p>
          <a:p>
            <a:pPr>
              <a:buNone/>
            </a:pPr>
            <a:r>
              <a:rPr lang="fr-FR" sz="2000" dirty="0" smtClean="0">
                <a:latin typeface="Arial" pitchFamily="34" charset="0"/>
                <a:cs typeface="Arial" pitchFamily="34" charset="0"/>
              </a:rPr>
              <a:t>	        ►Si non réponse de l’agent : renonciation à l’emploi.</a:t>
            </a:r>
          </a:p>
        </p:txBody>
      </p:sp>
      <p:sp>
        <p:nvSpPr>
          <p:cNvPr id="2" name="Titre 1"/>
          <p:cNvSpPr>
            <a:spLocks noGrp="1"/>
          </p:cNvSpPr>
          <p:nvPr>
            <p:ph type="title"/>
          </p:nvPr>
        </p:nvSpPr>
        <p:spPr>
          <a:xfrm>
            <a:off x="0" y="274638"/>
            <a:ext cx="8686800" cy="1143000"/>
          </a:xfrm>
        </p:spPr>
        <p:txBody>
          <a:bodyPr>
            <a:normAutofit fontScale="90000"/>
          </a:bodyPr>
          <a:lstStyle/>
          <a:p>
            <a:r>
              <a:rPr lang="fr-FR" b="1" dirty="0" smtClean="0">
                <a:solidFill>
                  <a:srgbClr val="7030A0"/>
                </a:solidFill>
              </a:rPr>
              <a:t>Ce qui a changé : la fin des contrats</a:t>
            </a:r>
            <a:endParaRPr lang="fr-FR" dirty="0"/>
          </a:p>
        </p:txBody>
      </p:sp>
      <p:pic>
        <p:nvPicPr>
          <p:cNvPr id="7" name="Picture 2"/>
          <p:cNvPicPr>
            <a:picLocks noChangeAspect="1" noChangeArrowheads="1"/>
          </p:cNvPicPr>
          <p:nvPr/>
        </p:nvPicPr>
        <p:blipFill>
          <a:blip r:embed="rId2" cstate="print"/>
          <a:srcRect/>
          <a:stretch>
            <a:fillRect/>
          </a:stretch>
        </p:blipFill>
        <p:spPr bwMode="auto">
          <a:xfrm>
            <a:off x="0" y="5828362"/>
            <a:ext cx="971600" cy="1029638"/>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1485026"/>
            <a:ext cx="6840760" cy="4524315"/>
          </a:xfrm>
          <a:prstGeom prst="rect">
            <a:avLst/>
          </a:prstGeom>
        </p:spPr>
        <p:txBody>
          <a:bodyPr wrap="square" anchor="ctr">
            <a:spAutoFit/>
          </a:bodyPr>
          <a:lstStyle/>
          <a:p>
            <a:pPr algn="ctr"/>
            <a:r>
              <a:rPr lang="fr-FR" sz="2400" b="1" dirty="0" smtClean="0">
                <a:solidFill>
                  <a:srgbClr val="7030A0"/>
                </a:solidFill>
                <a:effectLst>
                  <a:outerShdw blurRad="38100" dist="38100" dir="2700000" algn="tl">
                    <a:srgbClr val="000000">
                      <a:alpha val="43137"/>
                    </a:srgbClr>
                  </a:outerShdw>
                </a:effectLst>
                <a:latin typeface="Arial Black" pitchFamily="34" charset="0"/>
              </a:rPr>
              <a:t>Aspects </a:t>
            </a:r>
            <a:r>
              <a:rPr lang="fr-FR" sz="2400" b="1" dirty="0">
                <a:solidFill>
                  <a:srgbClr val="7030A0"/>
                </a:solidFill>
                <a:effectLst>
                  <a:outerShdw blurRad="38100" dist="38100" dir="2700000" algn="tl">
                    <a:srgbClr val="000000">
                      <a:alpha val="43137"/>
                    </a:srgbClr>
                  </a:outerShdw>
                </a:effectLst>
                <a:latin typeface="Arial Black" pitchFamily="34" charset="0"/>
              </a:rPr>
              <a:t>statutaires relatifs au décret n° 2015-1912 du 29 décembre </a:t>
            </a:r>
            <a:r>
              <a:rPr lang="fr-FR" sz="2400" b="1" dirty="0" smtClean="0">
                <a:solidFill>
                  <a:srgbClr val="7030A0"/>
                </a:solidFill>
                <a:effectLst>
                  <a:outerShdw blurRad="38100" dist="38100" dir="2700000" algn="tl">
                    <a:srgbClr val="000000">
                      <a:alpha val="43137"/>
                    </a:srgbClr>
                  </a:outerShdw>
                </a:effectLst>
                <a:latin typeface="Arial Black" pitchFamily="34" charset="0"/>
              </a:rPr>
              <a:t>2015</a:t>
            </a:r>
          </a:p>
          <a:p>
            <a:pPr algn="ctr"/>
            <a:endParaRPr lang="fr-FR" sz="2400" b="1" dirty="0">
              <a:solidFill>
                <a:srgbClr val="7030A0"/>
              </a:solidFill>
              <a:effectLst>
                <a:outerShdw blurRad="38100" dist="38100" dir="2700000" algn="tl">
                  <a:srgbClr val="000000">
                    <a:alpha val="43137"/>
                  </a:srgbClr>
                </a:outerShdw>
              </a:effectLst>
              <a:latin typeface="Arial Black" pitchFamily="34" charset="0"/>
            </a:endParaRPr>
          </a:p>
          <a:p>
            <a:pPr algn="ctr"/>
            <a:r>
              <a:rPr lang="fr-FR" sz="2400" b="1" dirty="0">
                <a:solidFill>
                  <a:srgbClr val="7030A0"/>
                </a:solidFill>
                <a:effectLst>
                  <a:outerShdw blurRad="38100" dist="38100" dir="2700000" algn="tl">
                    <a:srgbClr val="000000">
                      <a:alpha val="43137"/>
                    </a:srgbClr>
                  </a:outerShdw>
                </a:effectLst>
                <a:latin typeface="Arial Black" pitchFamily="34" charset="0"/>
              </a:rPr>
              <a:t>portant diverses dispositions relatives aux agents contractuels de la fonction</a:t>
            </a:r>
          </a:p>
          <a:p>
            <a:pPr algn="ctr"/>
            <a:r>
              <a:rPr lang="fr-FR" sz="2400" b="1" dirty="0">
                <a:solidFill>
                  <a:srgbClr val="7030A0"/>
                </a:solidFill>
                <a:effectLst>
                  <a:outerShdw blurRad="38100" dist="38100" dir="2700000" algn="tl">
                    <a:srgbClr val="000000">
                      <a:alpha val="43137"/>
                    </a:srgbClr>
                  </a:outerShdw>
                </a:effectLst>
                <a:latin typeface="Arial Black" pitchFamily="34" charset="0"/>
              </a:rPr>
              <a:t>publique </a:t>
            </a:r>
            <a:r>
              <a:rPr lang="fr-FR" sz="2400" b="1" dirty="0" smtClean="0">
                <a:solidFill>
                  <a:srgbClr val="7030A0"/>
                </a:solidFill>
                <a:effectLst>
                  <a:outerShdw blurRad="38100" dist="38100" dir="2700000" algn="tl">
                    <a:srgbClr val="000000">
                      <a:alpha val="43137"/>
                    </a:srgbClr>
                  </a:outerShdw>
                </a:effectLst>
                <a:latin typeface="Arial Black" pitchFamily="34" charset="0"/>
              </a:rPr>
              <a:t>territoriale</a:t>
            </a:r>
          </a:p>
          <a:p>
            <a:pPr algn="ctr"/>
            <a:endParaRPr lang="fr-FR" sz="2400" b="1" dirty="0">
              <a:solidFill>
                <a:srgbClr val="7030A0"/>
              </a:solidFill>
              <a:effectLst>
                <a:outerShdw blurRad="38100" dist="38100" dir="2700000" algn="tl">
                  <a:srgbClr val="000000">
                    <a:alpha val="43137"/>
                  </a:srgbClr>
                </a:outerShdw>
              </a:effectLst>
              <a:latin typeface="Arial Black" pitchFamily="34" charset="0"/>
            </a:endParaRPr>
          </a:p>
          <a:p>
            <a:pPr algn="ctr"/>
            <a:endParaRPr lang="fr-FR" sz="2400" b="1" dirty="0" smtClean="0">
              <a:solidFill>
                <a:srgbClr val="7030A0"/>
              </a:solidFill>
              <a:effectLst>
                <a:outerShdw blurRad="38100" dist="38100" dir="2700000" algn="tl">
                  <a:srgbClr val="000000">
                    <a:alpha val="43137"/>
                  </a:srgbClr>
                </a:outerShdw>
              </a:effectLst>
              <a:latin typeface="Arial Black" pitchFamily="34" charset="0"/>
            </a:endParaRPr>
          </a:p>
          <a:p>
            <a:pPr algn="ctr"/>
            <a:endParaRPr lang="fr-FR" sz="2400" b="1" dirty="0" smtClean="0">
              <a:solidFill>
                <a:srgbClr val="7030A0"/>
              </a:solidFill>
              <a:effectLst>
                <a:outerShdw blurRad="38100" dist="38100" dir="2700000" algn="tl">
                  <a:srgbClr val="000000">
                    <a:alpha val="43137"/>
                  </a:srgbClr>
                </a:outerShdw>
              </a:effectLst>
              <a:latin typeface="Arial Black" pitchFamily="34" charset="0"/>
            </a:endParaRPr>
          </a:p>
          <a:p>
            <a:pPr algn="ctr"/>
            <a:endParaRPr lang="fr-FR" sz="2400" b="1" dirty="0" smtClean="0">
              <a:solidFill>
                <a:srgbClr val="7030A0"/>
              </a:solidFill>
              <a:effectLst>
                <a:outerShdw blurRad="38100" dist="38100" dir="2700000" algn="tl">
                  <a:srgbClr val="000000">
                    <a:alpha val="43137"/>
                  </a:srgbClr>
                </a:outerShdw>
              </a:effectLst>
              <a:latin typeface="Arial Black" pitchFamily="34" charset="0"/>
            </a:endParaRPr>
          </a:p>
          <a:p>
            <a:pPr algn="ctr"/>
            <a:endParaRPr lang="fr-FR" sz="2400" b="1" dirty="0" smtClean="0">
              <a:solidFill>
                <a:srgbClr val="7030A0"/>
              </a:solidFill>
              <a:effectLst>
                <a:outerShdw blurRad="38100" dist="38100" dir="2700000" algn="tl">
                  <a:srgbClr val="000000">
                    <a:alpha val="43137"/>
                  </a:srgbClr>
                </a:outerShdw>
              </a:effectLst>
              <a:latin typeface="Arial Black" pitchFamily="34" charset="0"/>
            </a:endParaRPr>
          </a:p>
          <a:p>
            <a:pPr algn="ctr"/>
            <a:r>
              <a:rPr lang="fr-FR" sz="2400" dirty="0" smtClean="0">
                <a:solidFill>
                  <a:srgbClr val="7030A0"/>
                </a:solidFill>
                <a:effectLst>
                  <a:outerShdw blurRad="38100" dist="38100" dir="2700000" algn="tl">
                    <a:srgbClr val="000000">
                      <a:alpha val="43137"/>
                    </a:srgbClr>
                  </a:outerShdw>
                </a:effectLst>
                <a:latin typeface="Arial Black" pitchFamily="34" charset="0"/>
              </a:rPr>
              <a:t>Décembre 2017</a:t>
            </a:r>
            <a:endParaRPr lang="fr-FR" dirty="0">
              <a:solidFill>
                <a:srgbClr val="7030A0"/>
              </a:solidFill>
              <a:effectLst>
                <a:outerShdw blurRad="38100" dist="38100" dir="2700000" algn="tl">
                  <a:srgbClr val="000000">
                    <a:alpha val="43137"/>
                  </a:srgbClr>
                </a:outerShdw>
              </a:effectLst>
              <a:latin typeface="Arial Black" pitchFamily="34" charset="0"/>
            </a:endParaRPr>
          </a:p>
        </p:txBody>
      </p:sp>
      <p:pic>
        <p:nvPicPr>
          <p:cNvPr id="3"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pPr algn="just">
              <a:buNone/>
            </a:pPr>
            <a:r>
              <a:rPr lang="fr-FR" sz="2800" b="1" dirty="0" smtClean="0">
                <a:solidFill>
                  <a:srgbClr val="C00000"/>
                </a:solidFill>
                <a:latin typeface="Arial" pitchFamily="34" charset="0"/>
                <a:cs typeface="Arial" pitchFamily="34" charset="0"/>
              </a:rPr>
              <a:t>Cas particuliers : pas de préavis, pas d’indemnité de licenciement</a:t>
            </a:r>
          </a:p>
          <a:p>
            <a:pPr>
              <a:buNone/>
            </a:pPr>
            <a:r>
              <a:rPr lang="fr-FR" sz="2800" dirty="0" smtClean="0">
                <a:latin typeface="Arial" pitchFamily="34" charset="0"/>
                <a:cs typeface="Arial" pitchFamily="34" charset="0"/>
              </a:rPr>
              <a:t> 		► </a:t>
            </a:r>
            <a:r>
              <a:rPr lang="fr-FR" sz="2400" dirty="0" smtClean="0">
                <a:latin typeface="Arial" pitchFamily="34" charset="0"/>
                <a:cs typeface="Arial" pitchFamily="34" charset="0"/>
              </a:rPr>
              <a:t>Non renouvellement d’un titre de séjour  	 </a:t>
            </a:r>
          </a:p>
          <a:p>
            <a:pPr algn="just">
              <a:buNone/>
            </a:pPr>
            <a:r>
              <a:rPr lang="fr-FR" sz="2400" dirty="0" smtClean="0">
                <a:latin typeface="Arial" pitchFamily="34" charset="0"/>
                <a:cs typeface="Arial" pitchFamily="34" charset="0"/>
              </a:rPr>
              <a:t>		► Déchéance des droits civiques</a:t>
            </a:r>
          </a:p>
          <a:p>
            <a:pPr algn="just">
              <a:buNone/>
            </a:pPr>
            <a:r>
              <a:rPr lang="fr-FR" sz="2400" dirty="0" smtClean="0">
                <a:latin typeface="Arial" pitchFamily="34" charset="0"/>
                <a:cs typeface="Arial" pitchFamily="34" charset="0"/>
              </a:rPr>
              <a:t>		► Interdiction d’exercer un emploi public</a:t>
            </a:r>
          </a:p>
          <a:p>
            <a:pPr>
              <a:buNone/>
            </a:pPr>
            <a:endParaRPr lang="fr-FR" sz="2800" b="1" dirty="0" smtClean="0">
              <a:solidFill>
                <a:srgbClr val="C00000"/>
              </a:solidFill>
              <a:latin typeface="Arial" pitchFamily="34" charset="0"/>
              <a:cs typeface="Arial" pitchFamily="34" charset="0"/>
            </a:endParaRPr>
          </a:p>
          <a:p>
            <a:pPr>
              <a:buNone/>
            </a:pPr>
            <a:r>
              <a:rPr lang="fr-FR" sz="2800" b="1" dirty="0" smtClean="0">
                <a:solidFill>
                  <a:srgbClr val="C00000"/>
                </a:solidFill>
                <a:latin typeface="Arial" pitchFamily="34" charset="0"/>
                <a:cs typeface="Arial" pitchFamily="34" charset="0"/>
              </a:rPr>
              <a:t>Cas particulier des CDD/CDI</a:t>
            </a:r>
          </a:p>
          <a:p>
            <a:pPr>
              <a:buNone/>
            </a:pPr>
            <a:r>
              <a:rPr lang="fr-FR" sz="2400" dirty="0" smtClean="0">
                <a:latin typeface="Arial" pitchFamily="34" charset="0"/>
                <a:cs typeface="Arial" pitchFamily="34" charset="0"/>
              </a:rPr>
              <a:t>Entretien préalable quand le CDD est reconductible </a:t>
            </a:r>
          </a:p>
          <a:p>
            <a:pPr>
              <a:buNone/>
            </a:pPr>
            <a:r>
              <a:rPr lang="fr-FR" sz="2400" dirty="0" smtClean="0">
                <a:latin typeface="Arial" pitchFamily="34" charset="0"/>
                <a:cs typeface="Arial" pitchFamily="34" charset="0"/>
              </a:rPr>
              <a:t>en CDI ou lorsque la durée du contrat ou des contrats </a:t>
            </a:r>
          </a:p>
          <a:p>
            <a:pPr>
              <a:buNone/>
            </a:pPr>
            <a:r>
              <a:rPr lang="fr-FR" sz="2400" dirty="0" smtClean="0">
                <a:latin typeface="Arial" pitchFamily="34" charset="0"/>
                <a:cs typeface="Arial" pitchFamily="34" charset="0"/>
              </a:rPr>
              <a:t>conclus sur </a:t>
            </a:r>
            <a:r>
              <a:rPr lang="fr-FR" sz="2400" u="sng" dirty="0" smtClean="0">
                <a:solidFill>
                  <a:srgbClr val="C00000"/>
                </a:solidFill>
                <a:latin typeface="Arial" pitchFamily="34" charset="0"/>
                <a:cs typeface="Arial" pitchFamily="34" charset="0"/>
              </a:rPr>
              <a:t>emploi permanent </a:t>
            </a:r>
            <a:r>
              <a:rPr lang="fr-FR" sz="2400" dirty="0" smtClean="0">
                <a:latin typeface="Arial" pitchFamily="34" charset="0"/>
                <a:cs typeface="Arial" pitchFamily="34" charset="0"/>
              </a:rPr>
              <a:t>est supérieure à 3 ans. </a:t>
            </a:r>
          </a:p>
          <a:p>
            <a:pPr>
              <a:buNone/>
            </a:pPr>
            <a:r>
              <a:rPr lang="fr-FR" sz="2400" dirty="0" smtClean="0">
                <a:latin typeface="Arial" pitchFamily="34" charset="0"/>
                <a:cs typeface="Arial" pitchFamily="34" charset="0"/>
              </a:rPr>
              <a:t>		(</a:t>
            </a:r>
            <a:r>
              <a:rPr lang="fr-FR" sz="2400" b="1" dirty="0" smtClean="0">
                <a:latin typeface="Arial" pitchFamily="34" charset="0"/>
                <a:cs typeface="Arial" pitchFamily="34" charset="0"/>
              </a:rPr>
              <a:t>Art. 3.3 de la loi n° 84-53 du 26 janvier 1984).</a:t>
            </a:r>
            <a:endParaRPr lang="fr-FR" sz="2400" dirty="0">
              <a:latin typeface="Arial" pitchFamily="34" charset="0"/>
              <a:cs typeface="Arial" pitchFamily="34" charset="0"/>
            </a:endParaRPr>
          </a:p>
        </p:txBody>
      </p:sp>
      <p:sp>
        <p:nvSpPr>
          <p:cNvPr id="2" name="Titre 1"/>
          <p:cNvSpPr>
            <a:spLocks noGrp="1"/>
          </p:cNvSpPr>
          <p:nvPr>
            <p:ph type="title"/>
          </p:nvPr>
        </p:nvSpPr>
        <p:spPr>
          <a:xfrm>
            <a:off x="0" y="274638"/>
            <a:ext cx="8686800" cy="1143000"/>
          </a:xfrm>
        </p:spPr>
        <p:txBody>
          <a:bodyPr>
            <a:normAutofit fontScale="90000"/>
          </a:bodyPr>
          <a:lstStyle/>
          <a:p>
            <a:r>
              <a:rPr lang="fr-FR" b="1" dirty="0" smtClean="0">
                <a:solidFill>
                  <a:srgbClr val="7030A0"/>
                </a:solidFill>
              </a:rPr>
              <a:t>Ce qui a changé : la fin des contrats</a:t>
            </a:r>
            <a:endParaRPr lang="fr-FR" dirty="0"/>
          </a:p>
        </p:txBody>
      </p:sp>
      <p:pic>
        <p:nvPicPr>
          <p:cNvPr id="4"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3568" y="1268760"/>
            <a:ext cx="7992888" cy="5184576"/>
          </a:xfrm>
        </p:spPr>
        <p:txBody>
          <a:bodyPr>
            <a:noAutofit/>
          </a:bodyPr>
          <a:lstStyle/>
          <a:p>
            <a:pPr algn="just">
              <a:buNone/>
            </a:pPr>
            <a:r>
              <a:rPr lang="fr-FR" sz="1800" dirty="0" smtClean="0">
                <a:latin typeface="Arial" pitchFamily="34" charset="0"/>
                <a:cs typeface="Arial" pitchFamily="34" charset="0"/>
              </a:rPr>
              <a:t>Le droit au reclassement </a:t>
            </a:r>
            <a:r>
              <a:rPr lang="fr-FR" sz="1800" b="1" dirty="0" smtClean="0">
                <a:solidFill>
                  <a:srgbClr val="C00000"/>
                </a:solidFill>
                <a:latin typeface="Arial" pitchFamily="34" charset="0"/>
                <a:cs typeface="Arial" pitchFamily="34" charset="0"/>
              </a:rPr>
              <a:t>avait été reconnu par la jurisprudence au profit des </a:t>
            </a:r>
            <a:r>
              <a:rPr lang="fr-FR" sz="1800" dirty="0" smtClean="0">
                <a:solidFill>
                  <a:srgbClr val="C00000"/>
                </a:solidFill>
                <a:latin typeface="Arial" pitchFamily="34" charset="0"/>
                <a:cs typeface="Arial" pitchFamily="34" charset="0"/>
              </a:rPr>
              <a:t>agents contractuels</a:t>
            </a:r>
            <a:r>
              <a:rPr lang="fr-FR" sz="1800" dirty="0" smtClean="0">
                <a:latin typeface="Arial" pitchFamily="34" charset="0"/>
                <a:cs typeface="Arial" pitchFamily="34" charset="0"/>
              </a:rPr>
              <a:t> en cas d’inaptitude physique et de suppression d’emploi.</a:t>
            </a:r>
          </a:p>
          <a:p>
            <a:pPr algn="just">
              <a:buNone/>
            </a:pPr>
            <a:r>
              <a:rPr lang="fr-FR" sz="1800" dirty="0" smtClean="0">
                <a:latin typeface="Arial" pitchFamily="34" charset="0"/>
                <a:cs typeface="Arial" pitchFamily="34" charset="0"/>
              </a:rPr>
              <a:t>Les situations dans lesquelles les possibilités de reclassement doivent être</a:t>
            </a:r>
          </a:p>
          <a:p>
            <a:pPr algn="just">
              <a:buNone/>
            </a:pPr>
            <a:r>
              <a:rPr lang="fr-FR" sz="1800" dirty="0" smtClean="0">
                <a:latin typeface="Arial" pitchFamily="34" charset="0"/>
                <a:cs typeface="Arial" pitchFamily="34" charset="0"/>
              </a:rPr>
              <a:t>étudiées </a:t>
            </a:r>
            <a:r>
              <a:rPr lang="fr-FR" sz="1800" b="1" dirty="0" smtClean="0">
                <a:latin typeface="Arial" pitchFamily="34" charset="0"/>
                <a:cs typeface="Arial" pitchFamily="34" charset="0"/>
              </a:rPr>
              <a:t>sont désormais </a:t>
            </a:r>
            <a:r>
              <a:rPr lang="fr-FR" sz="1800" b="1" dirty="0" smtClean="0">
                <a:solidFill>
                  <a:srgbClr val="C00000"/>
                </a:solidFill>
                <a:latin typeface="Arial" pitchFamily="34" charset="0"/>
                <a:cs typeface="Arial" pitchFamily="34" charset="0"/>
              </a:rPr>
              <a:t>identifiées par la réglementation applicable à</a:t>
            </a:r>
          </a:p>
          <a:p>
            <a:pPr algn="just">
              <a:buNone/>
            </a:pPr>
            <a:r>
              <a:rPr lang="fr-FR" sz="1800" b="1" dirty="0" smtClean="0">
                <a:solidFill>
                  <a:srgbClr val="C00000"/>
                </a:solidFill>
                <a:latin typeface="Arial" pitchFamily="34" charset="0"/>
                <a:cs typeface="Arial" pitchFamily="34" charset="0"/>
              </a:rPr>
              <a:t>compter du 1er janvier 2016.</a:t>
            </a:r>
          </a:p>
          <a:p>
            <a:pPr algn="just">
              <a:buNone/>
            </a:pPr>
            <a:r>
              <a:rPr lang="fr-FR" sz="1800" dirty="0" smtClean="0">
                <a:latin typeface="Arial" pitchFamily="34" charset="0"/>
                <a:cs typeface="Arial" pitchFamily="34" charset="0"/>
              </a:rPr>
              <a:t>Seuls sont concernés par les règles de </a:t>
            </a:r>
            <a:r>
              <a:rPr lang="fr-FR" sz="1800" b="1" dirty="0" smtClean="0">
                <a:solidFill>
                  <a:srgbClr val="C00000"/>
                </a:solidFill>
                <a:latin typeface="Arial" pitchFamily="34" charset="0"/>
                <a:cs typeface="Arial" pitchFamily="34" charset="0"/>
              </a:rPr>
              <a:t>reclassement les agents contractuels recrutés sur </a:t>
            </a:r>
            <a:r>
              <a:rPr lang="fr-FR" sz="1800" b="1" i="1" u="sng" dirty="0" smtClean="0">
                <a:solidFill>
                  <a:srgbClr val="C00000"/>
                </a:solidFill>
                <a:latin typeface="Arial" pitchFamily="34" charset="0"/>
                <a:cs typeface="Arial" pitchFamily="34" charset="0"/>
              </a:rPr>
              <a:t>un emploi permanent, sur le fondement de l’article 3-3 </a:t>
            </a:r>
            <a:r>
              <a:rPr lang="fr-FR" sz="1800" b="1" dirty="0" smtClean="0">
                <a:solidFill>
                  <a:srgbClr val="C00000"/>
                </a:solidFill>
                <a:latin typeface="Arial" pitchFamily="34" charset="0"/>
                <a:cs typeface="Arial" pitchFamily="34" charset="0"/>
              </a:rPr>
              <a:t>de la loi n° 84-53 du 26 janvier 1984,</a:t>
            </a:r>
            <a:r>
              <a:rPr lang="fr-FR" sz="1800" b="1" dirty="0" smtClean="0">
                <a:latin typeface="Arial" pitchFamily="34" charset="0"/>
                <a:cs typeface="Arial" pitchFamily="34" charset="0"/>
              </a:rPr>
              <a:t> dans les situations suivantes :</a:t>
            </a:r>
          </a:p>
          <a:p>
            <a:pPr algn="just">
              <a:buNone/>
            </a:pPr>
            <a:r>
              <a:rPr lang="fr-FR" sz="1800" dirty="0" smtClean="0">
                <a:latin typeface="Arial" pitchFamily="34" charset="0"/>
                <a:cs typeface="Arial" pitchFamily="34" charset="0"/>
              </a:rPr>
              <a:t>- lorsque leur licenciement est envisagé</a:t>
            </a:r>
            <a:r>
              <a:rPr lang="fr-FR" sz="1800" dirty="0" smtClean="0">
                <a:solidFill>
                  <a:srgbClr val="C00000"/>
                </a:solidFill>
                <a:latin typeface="Arial" pitchFamily="34" charset="0"/>
                <a:cs typeface="Arial" pitchFamily="34" charset="0"/>
              </a:rPr>
              <a:t> </a:t>
            </a:r>
            <a:r>
              <a:rPr lang="fr-FR" sz="1800" b="1" dirty="0" smtClean="0">
                <a:solidFill>
                  <a:srgbClr val="C00000"/>
                </a:solidFill>
                <a:latin typeface="Arial" pitchFamily="34" charset="0"/>
                <a:cs typeface="Arial" pitchFamily="34" charset="0"/>
              </a:rPr>
              <a:t>en raison d’une inaptitude physique à reprendre leur emploi</a:t>
            </a:r>
            <a:r>
              <a:rPr lang="fr-FR" sz="1800" b="1" dirty="0" smtClean="0">
                <a:latin typeface="Arial" pitchFamily="34" charset="0"/>
                <a:cs typeface="Arial" pitchFamily="34" charset="0"/>
              </a:rPr>
              <a:t> (article 13 du décret du 15 février 1988).</a:t>
            </a:r>
          </a:p>
          <a:p>
            <a:pPr algn="just">
              <a:buNone/>
            </a:pPr>
            <a:r>
              <a:rPr lang="fr-FR" sz="1800" dirty="0" smtClean="0">
                <a:latin typeface="Arial" pitchFamily="34" charset="0"/>
                <a:cs typeface="Arial" pitchFamily="34" charset="0"/>
              </a:rPr>
              <a:t>-   lorsque leur licenciement est envisagé </a:t>
            </a:r>
            <a:r>
              <a:rPr lang="fr-FR" sz="1800" b="1" dirty="0" smtClean="0">
                <a:solidFill>
                  <a:srgbClr val="C00000"/>
                </a:solidFill>
                <a:latin typeface="Arial" pitchFamily="34" charset="0"/>
                <a:cs typeface="Arial" pitchFamily="34" charset="0"/>
              </a:rPr>
              <a:t>dans l’intérêt du service </a:t>
            </a:r>
          </a:p>
          <a:p>
            <a:pPr algn="just">
              <a:buNone/>
            </a:pPr>
            <a:r>
              <a:rPr lang="fr-FR" sz="1800" dirty="0" smtClean="0">
                <a:latin typeface="Arial" pitchFamily="34" charset="0"/>
                <a:cs typeface="Arial" pitchFamily="34" charset="0"/>
              </a:rPr>
              <a:t>	(</a:t>
            </a:r>
            <a:r>
              <a:rPr lang="fr-FR" sz="1800" b="1" dirty="0" smtClean="0">
                <a:latin typeface="Arial" pitchFamily="34" charset="0"/>
                <a:cs typeface="Arial" pitchFamily="34" charset="0"/>
              </a:rPr>
              <a:t>article 39-5 du décret du 15 février 1988</a:t>
            </a:r>
            <a:r>
              <a:rPr lang="fr-FR" sz="1800" dirty="0" smtClean="0">
                <a:latin typeface="Arial" pitchFamily="34" charset="0"/>
                <a:cs typeface="Arial" pitchFamily="34" charset="0"/>
              </a:rPr>
              <a:t>).</a:t>
            </a:r>
            <a:endParaRPr lang="fr-FR" sz="1800" dirty="0">
              <a:latin typeface="Arial" pitchFamily="34" charset="0"/>
              <a:cs typeface="Arial" pitchFamily="34" charset="0"/>
            </a:endParaRPr>
          </a:p>
        </p:txBody>
      </p:sp>
      <p:sp>
        <p:nvSpPr>
          <p:cNvPr id="2" name="Titre 1"/>
          <p:cNvSpPr>
            <a:spLocks noGrp="1"/>
          </p:cNvSpPr>
          <p:nvPr>
            <p:ph type="title"/>
          </p:nvPr>
        </p:nvSpPr>
        <p:spPr/>
        <p:txBody>
          <a:bodyPr>
            <a:normAutofit fontScale="90000"/>
          </a:bodyPr>
          <a:lstStyle/>
          <a:p>
            <a:r>
              <a:rPr lang="fr-FR" b="1" dirty="0" smtClean="0">
                <a:solidFill>
                  <a:srgbClr val="7030A0"/>
                </a:solidFill>
              </a:rPr>
              <a:t>Ce qui a changé : le reclassement</a:t>
            </a:r>
            <a:endParaRPr lang="fr-FR" dirty="0">
              <a:solidFill>
                <a:srgbClr val="7030A0"/>
              </a:solidFill>
            </a:endParaRPr>
          </a:p>
        </p:txBody>
      </p:sp>
      <p:pic>
        <p:nvPicPr>
          <p:cNvPr id="4"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68760"/>
            <a:ext cx="8507288" cy="5256584"/>
          </a:xfrm>
        </p:spPr>
        <p:txBody>
          <a:bodyPr>
            <a:noAutofit/>
          </a:bodyPr>
          <a:lstStyle/>
          <a:p>
            <a:pPr algn="just">
              <a:buNone/>
            </a:pPr>
            <a:r>
              <a:rPr lang="fr-FR" sz="1600" b="1" u="sng" dirty="0" smtClean="0">
                <a:solidFill>
                  <a:srgbClr val="00B050"/>
                </a:solidFill>
                <a:latin typeface="Arial" pitchFamily="34" charset="0"/>
                <a:cs typeface="Arial" pitchFamily="34" charset="0"/>
              </a:rPr>
              <a:t>Le reclassement pour inaptitude physique </a:t>
            </a:r>
            <a:r>
              <a:rPr lang="fr-FR" sz="1600" b="1" dirty="0" smtClean="0">
                <a:latin typeface="Arial" pitchFamily="34" charset="0"/>
                <a:cs typeface="Arial" pitchFamily="34" charset="0"/>
              </a:rPr>
              <a:t>(article 13 du décret du 15 février 1988).</a:t>
            </a:r>
            <a:endParaRPr lang="fr-FR" sz="1600" b="1" dirty="0" smtClean="0">
              <a:solidFill>
                <a:srgbClr val="C00000"/>
              </a:solidFill>
              <a:latin typeface="Arial" pitchFamily="34" charset="0"/>
              <a:cs typeface="Arial" pitchFamily="34" charset="0"/>
            </a:endParaRPr>
          </a:p>
          <a:p>
            <a:pPr algn="just">
              <a:buNone/>
            </a:pPr>
            <a:r>
              <a:rPr lang="fr-FR" sz="1600" dirty="0" smtClean="0">
                <a:latin typeface="Arial" pitchFamily="34" charset="0"/>
                <a:cs typeface="Arial" pitchFamily="34" charset="0"/>
              </a:rPr>
              <a:t>	Il concerne l’agent inapte physiquement à reprendre son emploi à l’expiration de ses droits à congé, rémunérés et non rémunérés :</a:t>
            </a:r>
          </a:p>
          <a:p>
            <a:pPr algn="just">
              <a:buNone/>
            </a:pPr>
            <a:r>
              <a:rPr lang="fr-FR" sz="1600" dirty="0" smtClean="0">
                <a:latin typeface="Arial" pitchFamily="34" charset="0"/>
                <a:cs typeface="Arial" pitchFamily="34" charset="0"/>
              </a:rPr>
              <a:t>	- pour raisons de santé</a:t>
            </a:r>
          </a:p>
          <a:p>
            <a:pPr algn="just">
              <a:buNone/>
            </a:pPr>
            <a:r>
              <a:rPr lang="fr-FR" sz="1600" dirty="0" smtClean="0">
                <a:latin typeface="Arial" pitchFamily="34" charset="0"/>
                <a:cs typeface="Arial" pitchFamily="34" charset="0"/>
              </a:rPr>
              <a:t>	- pour maternité, paternité et accueil d’un enfant, adoption.</a:t>
            </a:r>
          </a:p>
          <a:p>
            <a:pPr algn="just">
              <a:buNone/>
            </a:pPr>
            <a:r>
              <a:rPr lang="fr-FR" sz="1600" b="1" u="sng" dirty="0" smtClean="0">
                <a:solidFill>
                  <a:srgbClr val="00B050"/>
                </a:solidFill>
                <a:latin typeface="Arial" pitchFamily="34" charset="0"/>
                <a:cs typeface="Arial" pitchFamily="34" charset="0"/>
              </a:rPr>
              <a:t>Le reclassement dans l’intérêt du service</a:t>
            </a:r>
            <a:r>
              <a:rPr lang="fr-FR" sz="1600" b="1" dirty="0" smtClean="0">
                <a:solidFill>
                  <a:srgbClr val="00B050"/>
                </a:solidFill>
                <a:latin typeface="Arial" pitchFamily="34" charset="0"/>
                <a:cs typeface="Arial" pitchFamily="34" charset="0"/>
              </a:rPr>
              <a:t>  </a:t>
            </a:r>
            <a:r>
              <a:rPr lang="fr-FR" sz="1600" dirty="0" smtClean="0">
                <a:latin typeface="Arial" pitchFamily="34" charset="0"/>
                <a:cs typeface="Arial" pitchFamily="34" charset="0"/>
              </a:rPr>
              <a:t>(</a:t>
            </a:r>
            <a:r>
              <a:rPr lang="fr-FR" sz="1600" b="1" dirty="0" smtClean="0">
                <a:latin typeface="Arial" pitchFamily="34" charset="0"/>
                <a:cs typeface="Arial" pitchFamily="34" charset="0"/>
              </a:rPr>
              <a:t>article 39-5 du décret du 15 février 1988</a:t>
            </a:r>
            <a:r>
              <a:rPr lang="fr-FR" sz="1600" dirty="0" smtClean="0">
                <a:latin typeface="Arial" pitchFamily="34" charset="0"/>
                <a:cs typeface="Arial" pitchFamily="34" charset="0"/>
              </a:rPr>
              <a:t>).</a:t>
            </a:r>
          </a:p>
          <a:p>
            <a:pPr algn="just">
              <a:buNone/>
            </a:pPr>
            <a:r>
              <a:rPr lang="fr-FR" sz="1600" b="1" dirty="0" smtClean="0">
                <a:solidFill>
                  <a:srgbClr val="C00000"/>
                </a:solidFill>
                <a:latin typeface="Arial" pitchFamily="34" charset="0"/>
                <a:cs typeface="Arial" pitchFamily="34" charset="0"/>
              </a:rPr>
              <a:t>	</a:t>
            </a:r>
            <a:r>
              <a:rPr lang="fr-FR" sz="1600" dirty="0" smtClean="0">
                <a:latin typeface="Arial" pitchFamily="34" charset="0"/>
                <a:cs typeface="Arial" pitchFamily="34" charset="0"/>
              </a:rPr>
              <a:t>Il concerne l’hypothèse où l’agent contractuel est licencié </a:t>
            </a:r>
            <a:r>
              <a:rPr lang="fr-FR" sz="1600" b="1" dirty="0" smtClean="0">
                <a:latin typeface="Arial" pitchFamily="34" charset="0"/>
                <a:cs typeface="Arial" pitchFamily="34" charset="0"/>
              </a:rPr>
              <a:t>pour l’un des motifs</a:t>
            </a:r>
          </a:p>
          <a:p>
            <a:pPr algn="just">
              <a:buNone/>
            </a:pPr>
            <a:r>
              <a:rPr lang="fr-FR" sz="1600" b="1" dirty="0" smtClean="0">
                <a:latin typeface="Arial" pitchFamily="34" charset="0"/>
                <a:cs typeface="Arial" pitchFamily="34" charset="0"/>
              </a:rPr>
              <a:t>	suivants :</a:t>
            </a:r>
          </a:p>
          <a:p>
            <a:pPr algn="just">
              <a:buNone/>
            </a:pPr>
            <a:r>
              <a:rPr lang="fr-FR" sz="1600" dirty="0" smtClean="0">
                <a:latin typeface="Arial" pitchFamily="34" charset="0"/>
                <a:cs typeface="Arial" pitchFamily="34" charset="0"/>
              </a:rPr>
              <a:t>		</a:t>
            </a:r>
            <a:r>
              <a:rPr lang="fr-FR" sz="1600" b="1" dirty="0" smtClean="0">
                <a:latin typeface="Arial" pitchFamily="34" charset="0"/>
                <a:cs typeface="Arial" pitchFamily="34" charset="0"/>
              </a:rPr>
              <a:t>- </a:t>
            </a:r>
            <a:r>
              <a:rPr lang="fr-FR" sz="1600" b="1" dirty="0" smtClean="0">
                <a:solidFill>
                  <a:srgbClr val="C00000"/>
                </a:solidFill>
                <a:latin typeface="Arial" pitchFamily="34" charset="0"/>
                <a:cs typeface="Arial" pitchFamily="34" charset="0"/>
              </a:rPr>
              <a:t>la disparition du besoin ou la suppression de l’emploi </a:t>
            </a:r>
            <a:r>
              <a:rPr lang="fr-FR" sz="1600" dirty="0" smtClean="0">
                <a:latin typeface="Arial" pitchFamily="34" charset="0"/>
                <a:cs typeface="Arial" pitchFamily="34" charset="0"/>
              </a:rPr>
              <a:t>qui a justifié son</a:t>
            </a:r>
          </a:p>
          <a:p>
            <a:pPr algn="just">
              <a:buNone/>
            </a:pPr>
            <a:r>
              <a:rPr lang="fr-FR" sz="1600" dirty="0" smtClean="0">
                <a:latin typeface="Arial" pitchFamily="34" charset="0"/>
                <a:cs typeface="Arial" pitchFamily="34" charset="0"/>
              </a:rPr>
              <a:t>	recrutement</a:t>
            </a:r>
          </a:p>
          <a:p>
            <a:pPr algn="just">
              <a:buNone/>
            </a:pPr>
            <a:r>
              <a:rPr lang="fr-FR" sz="1600" dirty="0" smtClean="0">
                <a:latin typeface="Arial" pitchFamily="34" charset="0"/>
                <a:cs typeface="Arial" pitchFamily="34" charset="0"/>
              </a:rPr>
              <a:t>		- </a:t>
            </a:r>
            <a:r>
              <a:rPr lang="fr-FR" sz="1600" b="1" dirty="0" smtClean="0">
                <a:solidFill>
                  <a:srgbClr val="C00000"/>
                </a:solidFill>
                <a:latin typeface="Arial" pitchFamily="34" charset="0"/>
                <a:cs typeface="Arial" pitchFamily="34" charset="0"/>
              </a:rPr>
              <a:t>la transformation du besoin ou de l’emploi qui a justifié son recrutement</a:t>
            </a:r>
            <a:r>
              <a:rPr lang="fr-FR" sz="1600" dirty="0" smtClean="0">
                <a:latin typeface="Arial" pitchFamily="34" charset="0"/>
                <a:cs typeface="Arial" pitchFamily="34" charset="0"/>
              </a:rPr>
              <a:t>,</a:t>
            </a:r>
          </a:p>
          <a:p>
            <a:pPr algn="just">
              <a:buNone/>
            </a:pPr>
            <a:r>
              <a:rPr lang="fr-FR" sz="1600" dirty="0" smtClean="0">
                <a:latin typeface="Arial" pitchFamily="34" charset="0"/>
                <a:cs typeface="Arial" pitchFamily="34" charset="0"/>
              </a:rPr>
              <a:t>	lorsque l’adaptation de l’agent au nouveau besoin n’est pas possible</a:t>
            </a:r>
          </a:p>
          <a:p>
            <a:pPr algn="just">
              <a:buNone/>
            </a:pPr>
            <a:r>
              <a:rPr lang="fr-FR" sz="1600" dirty="0" smtClean="0">
                <a:latin typeface="Arial" pitchFamily="34" charset="0"/>
                <a:cs typeface="Arial" pitchFamily="34" charset="0"/>
              </a:rPr>
              <a:t>		- </a:t>
            </a:r>
            <a:r>
              <a:rPr lang="fr-FR" sz="1600" b="1" dirty="0" smtClean="0">
                <a:solidFill>
                  <a:srgbClr val="C00000"/>
                </a:solidFill>
                <a:latin typeface="Arial" pitchFamily="34" charset="0"/>
                <a:cs typeface="Arial" pitchFamily="34" charset="0"/>
              </a:rPr>
              <a:t>le recrutement d’un fonctionnaire </a:t>
            </a:r>
            <a:r>
              <a:rPr lang="fr-FR" sz="1600" dirty="0" smtClean="0">
                <a:latin typeface="Arial" pitchFamily="34" charset="0"/>
                <a:cs typeface="Arial" pitchFamily="34" charset="0"/>
              </a:rPr>
              <a:t>lorsqu’il s’agit de pourvoir un emploi</a:t>
            </a:r>
          </a:p>
          <a:p>
            <a:pPr algn="just">
              <a:buNone/>
            </a:pPr>
            <a:r>
              <a:rPr lang="fr-FR" sz="1600" dirty="0" smtClean="0">
                <a:latin typeface="Arial" pitchFamily="34" charset="0"/>
                <a:cs typeface="Arial" pitchFamily="34" charset="0"/>
              </a:rPr>
              <a:t>	permanent qui a vocation à être occupé par un fonctionnaire</a:t>
            </a:r>
          </a:p>
          <a:p>
            <a:pPr algn="just">
              <a:buNone/>
            </a:pPr>
            <a:r>
              <a:rPr lang="fr-FR" sz="1600" dirty="0" smtClean="0">
                <a:latin typeface="Arial" pitchFamily="34" charset="0"/>
                <a:cs typeface="Arial" pitchFamily="34" charset="0"/>
              </a:rPr>
              <a:t>		- </a:t>
            </a:r>
            <a:r>
              <a:rPr lang="fr-FR" sz="1600" b="1" dirty="0" smtClean="0">
                <a:solidFill>
                  <a:srgbClr val="C00000"/>
                </a:solidFill>
                <a:latin typeface="Arial" pitchFamily="34" charset="0"/>
                <a:cs typeface="Arial" pitchFamily="34" charset="0"/>
              </a:rPr>
              <a:t>le refus par l’agent d’une modification d’un élément substantiel du 	contrat</a:t>
            </a:r>
            <a:r>
              <a:rPr lang="fr-FR" sz="1600" dirty="0" smtClean="0">
                <a:solidFill>
                  <a:srgbClr val="C00000"/>
                </a:solidFill>
                <a:latin typeface="Arial" pitchFamily="34" charset="0"/>
                <a:cs typeface="Arial" pitchFamily="34" charset="0"/>
              </a:rPr>
              <a:t>.</a:t>
            </a:r>
            <a:endParaRPr lang="fr-FR" sz="1600" dirty="0">
              <a:solidFill>
                <a:srgbClr val="C00000"/>
              </a:solidFill>
              <a:latin typeface="Arial" pitchFamily="34" charset="0"/>
              <a:cs typeface="Arial" pitchFamily="34" charset="0"/>
            </a:endParaRPr>
          </a:p>
        </p:txBody>
      </p:sp>
      <p:sp>
        <p:nvSpPr>
          <p:cNvPr id="2" name="Titre 1"/>
          <p:cNvSpPr>
            <a:spLocks noGrp="1"/>
          </p:cNvSpPr>
          <p:nvPr>
            <p:ph type="title"/>
          </p:nvPr>
        </p:nvSpPr>
        <p:spPr/>
        <p:txBody>
          <a:bodyPr>
            <a:normAutofit fontScale="90000"/>
          </a:bodyPr>
          <a:lstStyle/>
          <a:p>
            <a:r>
              <a:rPr lang="fr-FR" b="1" dirty="0" smtClean="0">
                <a:solidFill>
                  <a:srgbClr val="7030A0"/>
                </a:solidFill>
              </a:rPr>
              <a:t>Ce qui a changé : le reclassement</a:t>
            </a:r>
            <a:endParaRPr lang="fr-FR" dirty="0">
              <a:solidFill>
                <a:srgbClr val="7030A0"/>
              </a:solidFill>
            </a:endParaRPr>
          </a:p>
        </p:txBody>
      </p:sp>
      <p:pic>
        <p:nvPicPr>
          <p:cNvPr id="4"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a:buNone/>
            </a:pPr>
            <a:r>
              <a:rPr lang="fr-FR" sz="1700" b="1" dirty="0" smtClean="0">
                <a:solidFill>
                  <a:srgbClr val="0070C0"/>
                </a:solidFill>
                <a:latin typeface="Arial" pitchFamily="34" charset="0"/>
                <a:cs typeface="Arial" pitchFamily="34" charset="0"/>
              </a:rPr>
              <a:t>Dans les deux cas, </a:t>
            </a:r>
            <a:r>
              <a:rPr lang="fr-FR" sz="1700" b="1" dirty="0" smtClean="0">
                <a:solidFill>
                  <a:srgbClr val="C00000"/>
                </a:solidFill>
                <a:latin typeface="Arial" pitchFamily="34" charset="0"/>
                <a:cs typeface="Arial" pitchFamily="34" charset="0"/>
              </a:rPr>
              <a:t>le licenciement n’est légal qu’en cas d’impossibilité de</a:t>
            </a:r>
          </a:p>
          <a:p>
            <a:pPr>
              <a:buNone/>
            </a:pPr>
            <a:r>
              <a:rPr lang="fr-FR" sz="1700" b="1" dirty="0" smtClean="0">
                <a:solidFill>
                  <a:srgbClr val="C00000"/>
                </a:solidFill>
                <a:latin typeface="Arial" pitchFamily="34" charset="0"/>
                <a:cs typeface="Arial" pitchFamily="34" charset="0"/>
              </a:rPr>
              <a:t>reclassement.</a:t>
            </a:r>
          </a:p>
          <a:p>
            <a:pPr>
              <a:buNone/>
            </a:pPr>
            <a:r>
              <a:rPr lang="fr-FR" sz="1700" b="1" dirty="0" smtClean="0">
                <a:solidFill>
                  <a:srgbClr val="0070C0"/>
                </a:solidFill>
                <a:latin typeface="Arial" pitchFamily="34" charset="0"/>
                <a:cs typeface="Arial" pitchFamily="34" charset="0"/>
              </a:rPr>
              <a:t>Dans les deux cas, </a:t>
            </a:r>
            <a:r>
              <a:rPr lang="fr-FR" sz="1700" b="1" dirty="0" smtClean="0">
                <a:solidFill>
                  <a:srgbClr val="C00000"/>
                </a:solidFill>
                <a:latin typeface="Arial" pitchFamily="34" charset="0"/>
                <a:cs typeface="Arial" pitchFamily="34" charset="0"/>
              </a:rPr>
              <a:t>l’autorité territoriale DOIT examiner la possibilité de</a:t>
            </a:r>
          </a:p>
          <a:p>
            <a:pPr>
              <a:buNone/>
            </a:pPr>
            <a:r>
              <a:rPr lang="fr-FR" sz="1700" b="1" dirty="0" smtClean="0">
                <a:solidFill>
                  <a:srgbClr val="C00000"/>
                </a:solidFill>
                <a:latin typeface="Arial" pitchFamily="34" charset="0"/>
                <a:cs typeface="Arial" pitchFamily="34" charset="0"/>
              </a:rPr>
              <a:t>reclasser l’intéressé :</a:t>
            </a:r>
          </a:p>
          <a:p>
            <a:pPr>
              <a:buNone/>
            </a:pPr>
            <a:r>
              <a:rPr lang="fr-FR" sz="1700" dirty="0" smtClean="0">
                <a:latin typeface="Arial" pitchFamily="34" charset="0"/>
                <a:cs typeface="Arial" pitchFamily="34" charset="0"/>
              </a:rPr>
              <a:t>	- dans un emploi ouvert aux contractuels, par délibération, et sous réserve des</a:t>
            </a:r>
          </a:p>
          <a:p>
            <a:pPr>
              <a:buNone/>
            </a:pPr>
            <a:r>
              <a:rPr lang="fr-FR" sz="1700" dirty="0" smtClean="0">
                <a:latin typeface="Arial" pitchFamily="34" charset="0"/>
                <a:cs typeface="Arial" pitchFamily="34" charset="0"/>
              </a:rPr>
              <a:t>	statuts particuliers</a:t>
            </a:r>
          </a:p>
          <a:p>
            <a:pPr>
              <a:buNone/>
            </a:pPr>
            <a:r>
              <a:rPr lang="fr-FR" sz="1700" dirty="0" smtClean="0">
                <a:latin typeface="Arial" pitchFamily="34" charset="0"/>
                <a:cs typeface="Arial" pitchFamily="34" charset="0"/>
              </a:rPr>
              <a:t>	- dans un emploi relevant de la même catégorie hiérarchique ou, à défaut et</a:t>
            </a:r>
          </a:p>
          <a:p>
            <a:pPr>
              <a:buNone/>
            </a:pPr>
            <a:r>
              <a:rPr lang="fr-FR" sz="1700" dirty="0" smtClean="0">
                <a:latin typeface="Arial" pitchFamily="34" charset="0"/>
                <a:cs typeface="Arial" pitchFamily="34" charset="0"/>
              </a:rPr>
              <a:t>	sous réserve de l’accord de l’agent, dans un emploi hiérarchiquement inférieur</a:t>
            </a:r>
          </a:p>
          <a:p>
            <a:pPr>
              <a:buNone/>
            </a:pPr>
            <a:r>
              <a:rPr lang="fr-FR" sz="1700" dirty="0" smtClean="0">
                <a:latin typeface="Arial" pitchFamily="34" charset="0"/>
                <a:cs typeface="Arial" pitchFamily="34" charset="0"/>
              </a:rPr>
              <a:t>	- pour la période du contrat restant à courir, lorsque l’agent est sous CDD</a:t>
            </a:r>
          </a:p>
          <a:p>
            <a:pPr>
              <a:buNone/>
            </a:pPr>
            <a:r>
              <a:rPr lang="fr-FR" sz="1700" dirty="0" smtClean="0">
                <a:latin typeface="Arial" pitchFamily="34" charset="0"/>
                <a:cs typeface="Arial" pitchFamily="34" charset="0"/>
              </a:rPr>
              <a:t>	- par une offre de reclassement écrite et précise, dans un emploi compatible</a:t>
            </a:r>
          </a:p>
          <a:p>
            <a:pPr>
              <a:buNone/>
            </a:pPr>
            <a:r>
              <a:rPr lang="fr-FR" sz="1700" dirty="0" smtClean="0">
                <a:latin typeface="Arial" pitchFamily="34" charset="0"/>
                <a:cs typeface="Arial" pitchFamily="34" charset="0"/>
              </a:rPr>
              <a:t>	avec les compétences professionnelles et/ou adapté à l’état de santé de</a:t>
            </a:r>
          </a:p>
          <a:p>
            <a:pPr>
              <a:buNone/>
            </a:pPr>
            <a:r>
              <a:rPr lang="fr-FR" sz="1700" dirty="0" smtClean="0">
                <a:latin typeface="Arial" pitchFamily="34" charset="0"/>
                <a:cs typeface="Arial" pitchFamily="34" charset="0"/>
              </a:rPr>
              <a:t>	l’agent ; les recommandations médicales doivent à cet égard être prises en compte.</a:t>
            </a:r>
          </a:p>
          <a:p>
            <a:pPr>
              <a:buNone/>
            </a:pPr>
            <a:endParaRPr lang="fr-FR" sz="1700" dirty="0" smtClean="0">
              <a:latin typeface="Arial" pitchFamily="34" charset="0"/>
              <a:cs typeface="Arial" pitchFamily="34" charset="0"/>
            </a:endParaRPr>
          </a:p>
          <a:p>
            <a:pPr>
              <a:buNone/>
            </a:pPr>
            <a:r>
              <a:rPr lang="fr-FR" sz="1700" b="1" dirty="0" smtClean="0">
                <a:latin typeface="Arial" pitchFamily="34" charset="0"/>
                <a:cs typeface="Arial" pitchFamily="34" charset="0"/>
              </a:rPr>
              <a:t>	</a:t>
            </a:r>
            <a:r>
              <a:rPr lang="fr-FR" sz="1700" b="1" dirty="0" smtClean="0">
                <a:solidFill>
                  <a:srgbClr val="C00000"/>
                </a:solidFill>
                <a:latin typeface="Arial" pitchFamily="34" charset="0"/>
                <a:cs typeface="Arial" pitchFamily="34" charset="0"/>
              </a:rPr>
              <a:t>Dans les deux cas, l’emploi doit faire l’objet d’une offre écrite et précise.</a:t>
            </a:r>
            <a:endParaRPr lang="fr-FR" sz="1700" dirty="0">
              <a:solidFill>
                <a:srgbClr val="C00000"/>
              </a:solidFill>
              <a:latin typeface="Arial" pitchFamily="34" charset="0"/>
              <a:cs typeface="Arial" pitchFamily="34" charset="0"/>
            </a:endParaRPr>
          </a:p>
        </p:txBody>
      </p:sp>
      <p:sp>
        <p:nvSpPr>
          <p:cNvPr id="2" name="Titre 1"/>
          <p:cNvSpPr>
            <a:spLocks noGrp="1"/>
          </p:cNvSpPr>
          <p:nvPr>
            <p:ph type="title"/>
          </p:nvPr>
        </p:nvSpPr>
        <p:spPr>
          <a:xfrm>
            <a:off x="323528" y="274638"/>
            <a:ext cx="8363272" cy="1143000"/>
          </a:xfrm>
        </p:spPr>
        <p:txBody>
          <a:bodyPr>
            <a:normAutofit fontScale="90000"/>
          </a:bodyPr>
          <a:lstStyle/>
          <a:p>
            <a:r>
              <a:rPr lang="fr-FR" b="1" dirty="0" smtClean="0">
                <a:solidFill>
                  <a:srgbClr val="7030A0"/>
                </a:solidFill>
              </a:rPr>
              <a:t>Ce qui a changé : le reclassement</a:t>
            </a:r>
            <a:endParaRPr lang="fr-FR" dirty="0"/>
          </a:p>
        </p:txBody>
      </p:sp>
      <p:pic>
        <p:nvPicPr>
          <p:cNvPr id="4"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Autofit/>
          </a:bodyPr>
          <a:lstStyle/>
          <a:p>
            <a:pPr>
              <a:buNone/>
            </a:pPr>
            <a:endParaRPr lang="fr-FR" sz="1800" b="1" dirty="0" smtClean="0"/>
          </a:p>
          <a:p>
            <a:pPr algn="just">
              <a:buNone/>
            </a:pPr>
            <a:r>
              <a:rPr lang="fr-FR" sz="1800" b="1" dirty="0" smtClean="0">
                <a:latin typeface="Arial" pitchFamily="34" charset="0"/>
                <a:cs typeface="Arial" pitchFamily="34" charset="0"/>
              </a:rPr>
              <a:t>Dans les deux cas, la procédure suivante doit être suivie:</a:t>
            </a:r>
          </a:p>
          <a:p>
            <a:pPr algn="just">
              <a:buNone/>
            </a:pPr>
            <a:endParaRPr lang="fr-FR" sz="1800" b="1" dirty="0" smtClean="0">
              <a:latin typeface="Arial" pitchFamily="34" charset="0"/>
              <a:cs typeface="Arial" pitchFamily="34" charset="0"/>
            </a:endParaRPr>
          </a:p>
          <a:p>
            <a:pPr algn="just">
              <a:buNone/>
            </a:pPr>
            <a:r>
              <a:rPr lang="fr-FR" sz="1800" dirty="0" smtClean="0">
                <a:latin typeface="Arial" pitchFamily="34" charset="0"/>
                <a:cs typeface="Arial" pitchFamily="34" charset="0"/>
              </a:rPr>
              <a:t>- </a:t>
            </a:r>
            <a:r>
              <a:rPr lang="fr-FR" sz="2000" dirty="0" smtClean="0">
                <a:latin typeface="Arial" pitchFamily="34" charset="0"/>
                <a:cs typeface="Arial" pitchFamily="34" charset="0"/>
              </a:rPr>
              <a:t>convocation de l’agent à un </a:t>
            </a:r>
            <a:r>
              <a:rPr lang="fr-FR" sz="2000" b="1" dirty="0" smtClean="0">
                <a:solidFill>
                  <a:srgbClr val="C00000"/>
                </a:solidFill>
                <a:latin typeface="Arial" pitchFamily="34" charset="0"/>
                <a:cs typeface="Arial" pitchFamily="34" charset="0"/>
              </a:rPr>
              <a:t>entretien préalable </a:t>
            </a:r>
            <a:r>
              <a:rPr lang="fr-FR" sz="2000" dirty="0" smtClean="0">
                <a:latin typeface="Arial" pitchFamily="34" charset="0"/>
                <a:cs typeface="Arial" pitchFamily="34" charset="0"/>
              </a:rPr>
              <a:t>(la lettre invite l’agent à demander un reclassement),</a:t>
            </a:r>
          </a:p>
          <a:p>
            <a:pPr algn="just">
              <a:buNone/>
            </a:pPr>
            <a:r>
              <a:rPr lang="fr-FR" sz="2000" dirty="0" smtClean="0">
                <a:latin typeface="Arial" pitchFamily="34" charset="0"/>
                <a:cs typeface="Arial" pitchFamily="34" charset="0"/>
              </a:rPr>
              <a:t>- consultation de la </a:t>
            </a:r>
            <a:r>
              <a:rPr lang="fr-FR" sz="2000" b="1" dirty="0" smtClean="0">
                <a:solidFill>
                  <a:srgbClr val="C00000"/>
                </a:solidFill>
                <a:latin typeface="Arial" pitchFamily="34" charset="0"/>
                <a:cs typeface="Arial" pitchFamily="34" charset="0"/>
              </a:rPr>
              <a:t>commission consultative paritaire</a:t>
            </a:r>
            <a:r>
              <a:rPr lang="fr-FR" sz="2000" dirty="0" smtClean="0">
                <a:latin typeface="Arial" pitchFamily="34" charset="0"/>
                <a:cs typeface="Arial" pitchFamily="34" charset="0"/>
              </a:rPr>
              <a:t>,</a:t>
            </a:r>
          </a:p>
          <a:p>
            <a:pPr algn="just">
              <a:buNone/>
            </a:pPr>
            <a:r>
              <a:rPr lang="fr-FR" sz="2000" dirty="0" smtClean="0">
                <a:latin typeface="Arial" pitchFamily="34" charset="0"/>
                <a:cs typeface="Arial" pitchFamily="34" charset="0"/>
              </a:rPr>
              <a:t>- </a:t>
            </a:r>
            <a:r>
              <a:rPr lang="fr-FR" sz="2000" b="1" dirty="0" smtClean="0">
                <a:solidFill>
                  <a:srgbClr val="C00000"/>
                </a:solidFill>
                <a:latin typeface="Arial" pitchFamily="34" charset="0"/>
                <a:cs typeface="Arial" pitchFamily="34" charset="0"/>
              </a:rPr>
              <a:t>notification de la décision par LRAR</a:t>
            </a:r>
            <a:r>
              <a:rPr lang="fr-FR" sz="2000" dirty="0" smtClean="0">
                <a:latin typeface="Arial" pitchFamily="34" charset="0"/>
                <a:cs typeface="Arial" pitchFamily="34" charset="0"/>
              </a:rPr>
              <a:t>, ou </a:t>
            </a:r>
            <a:r>
              <a:rPr lang="fr-FR" sz="2000" b="1" dirty="0" smtClean="0">
                <a:solidFill>
                  <a:srgbClr val="C00000"/>
                </a:solidFill>
                <a:latin typeface="Arial" pitchFamily="34" charset="0"/>
                <a:cs typeface="Arial" pitchFamily="34" charset="0"/>
              </a:rPr>
              <a:t>par lettre remise en main propre contre décharge.</a:t>
            </a:r>
          </a:p>
        </p:txBody>
      </p:sp>
      <p:sp>
        <p:nvSpPr>
          <p:cNvPr id="2" name="Titre 1"/>
          <p:cNvSpPr>
            <a:spLocks noGrp="1"/>
          </p:cNvSpPr>
          <p:nvPr>
            <p:ph type="title"/>
          </p:nvPr>
        </p:nvSpPr>
        <p:spPr/>
        <p:txBody>
          <a:bodyPr>
            <a:normAutofit fontScale="90000"/>
          </a:bodyPr>
          <a:lstStyle/>
          <a:p>
            <a:r>
              <a:rPr lang="fr-FR" b="1" dirty="0" smtClean="0">
                <a:solidFill>
                  <a:srgbClr val="7030A0"/>
                </a:solidFill>
              </a:rPr>
              <a:t>Ce qui a changé : le reclassement</a:t>
            </a:r>
            <a:endParaRPr lang="fr-FR" dirty="0"/>
          </a:p>
        </p:txBody>
      </p:sp>
      <p:pic>
        <p:nvPicPr>
          <p:cNvPr id="4"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55000" lnSpcReduction="20000"/>
          </a:bodyPr>
          <a:lstStyle/>
          <a:p>
            <a:pPr>
              <a:buNone/>
            </a:pPr>
            <a:r>
              <a:rPr lang="fr-FR" sz="2900" b="1" dirty="0" smtClean="0">
                <a:latin typeface="Arial" pitchFamily="34" charset="0"/>
                <a:cs typeface="Arial" pitchFamily="34" charset="0"/>
              </a:rPr>
              <a:t>Dans les deux cas, les conséquences de l’échec du reclassement sont les suivantes :</a:t>
            </a:r>
          </a:p>
          <a:p>
            <a:pPr>
              <a:buNone/>
            </a:pPr>
            <a:endParaRPr lang="fr-FR" sz="2900" b="1" dirty="0" smtClean="0">
              <a:latin typeface="Arial" pitchFamily="34" charset="0"/>
              <a:cs typeface="Arial" pitchFamily="34" charset="0"/>
            </a:endParaRPr>
          </a:p>
          <a:p>
            <a:pPr>
              <a:buNone/>
            </a:pPr>
            <a:r>
              <a:rPr lang="fr-FR" sz="2900" b="1" u="sng" dirty="0" smtClean="0">
                <a:latin typeface="Arial" pitchFamily="34" charset="0"/>
                <a:cs typeface="Arial" pitchFamily="34" charset="0"/>
              </a:rPr>
              <a:t>1er cas </a:t>
            </a:r>
            <a:r>
              <a:rPr lang="fr-FR" sz="2900" b="1" dirty="0" smtClean="0">
                <a:latin typeface="Arial" pitchFamily="34" charset="0"/>
                <a:cs typeface="Arial" pitchFamily="34" charset="0"/>
              </a:rPr>
              <a:t>: </a:t>
            </a:r>
            <a:r>
              <a:rPr lang="fr-FR" sz="2900" b="1" dirty="0" smtClean="0">
                <a:solidFill>
                  <a:srgbClr val="C00000"/>
                </a:solidFill>
                <a:latin typeface="Arial" pitchFamily="34" charset="0"/>
                <a:cs typeface="Arial" pitchFamily="34" charset="0"/>
              </a:rPr>
              <a:t>absence</a:t>
            </a:r>
            <a:r>
              <a:rPr lang="fr-FR" sz="2900" b="1" dirty="0" smtClean="0">
                <a:latin typeface="Arial" pitchFamily="34" charset="0"/>
                <a:cs typeface="Arial" pitchFamily="34" charset="0"/>
              </a:rPr>
              <a:t> de demande de reclassement dans le délai imparti ou </a:t>
            </a:r>
            <a:r>
              <a:rPr lang="fr-FR" sz="2900" b="1" dirty="0" smtClean="0">
                <a:solidFill>
                  <a:srgbClr val="C00000"/>
                </a:solidFill>
                <a:latin typeface="Arial" pitchFamily="34" charset="0"/>
                <a:cs typeface="Arial" pitchFamily="34" charset="0"/>
              </a:rPr>
              <a:t>refus du</a:t>
            </a:r>
          </a:p>
          <a:p>
            <a:pPr>
              <a:buNone/>
            </a:pPr>
            <a:r>
              <a:rPr lang="fr-FR" sz="2900" b="1" dirty="0" smtClean="0">
                <a:solidFill>
                  <a:srgbClr val="C00000"/>
                </a:solidFill>
                <a:latin typeface="Arial" pitchFamily="34" charset="0"/>
                <a:cs typeface="Arial" pitchFamily="34" charset="0"/>
              </a:rPr>
              <a:t>bénéfice </a:t>
            </a:r>
            <a:r>
              <a:rPr lang="fr-FR" sz="2900" b="1" dirty="0" smtClean="0">
                <a:latin typeface="Arial" pitchFamily="34" charset="0"/>
                <a:cs typeface="Arial" pitchFamily="34" charset="0"/>
              </a:rPr>
              <a:t>de la procédure de reclassement </a:t>
            </a:r>
            <a:r>
              <a:rPr lang="fr-FR" sz="2900" b="1" dirty="0" smtClean="0">
                <a:solidFill>
                  <a:srgbClr val="C00000"/>
                </a:solidFill>
                <a:latin typeface="Arial" pitchFamily="34" charset="0"/>
                <a:cs typeface="Arial" pitchFamily="34" charset="0"/>
              </a:rPr>
              <a:t>: l’agent est alors licencié au terme du</a:t>
            </a:r>
          </a:p>
          <a:p>
            <a:pPr>
              <a:buNone/>
            </a:pPr>
            <a:r>
              <a:rPr lang="fr-FR" sz="2900" b="1" dirty="0" smtClean="0">
                <a:solidFill>
                  <a:srgbClr val="C00000"/>
                </a:solidFill>
                <a:latin typeface="Arial" pitchFamily="34" charset="0"/>
                <a:cs typeface="Arial" pitchFamily="34" charset="0"/>
              </a:rPr>
              <a:t>délai de préavis </a:t>
            </a:r>
            <a:r>
              <a:rPr lang="fr-FR" sz="2900" dirty="0" smtClean="0">
                <a:solidFill>
                  <a:srgbClr val="C00000"/>
                </a:solidFill>
                <a:latin typeface="Arial" pitchFamily="34" charset="0"/>
                <a:cs typeface="Arial" pitchFamily="34" charset="0"/>
              </a:rPr>
              <a:t>;</a:t>
            </a:r>
          </a:p>
          <a:p>
            <a:pPr>
              <a:buNone/>
            </a:pPr>
            <a:endParaRPr lang="fr-FR" sz="2900" b="1" dirty="0" smtClean="0">
              <a:latin typeface="Arial" pitchFamily="34" charset="0"/>
              <a:cs typeface="Arial" pitchFamily="34" charset="0"/>
            </a:endParaRPr>
          </a:p>
          <a:p>
            <a:pPr>
              <a:buNone/>
            </a:pPr>
            <a:r>
              <a:rPr lang="fr-FR" sz="2900" b="1" u="sng" dirty="0" smtClean="0">
                <a:latin typeface="Arial" pitchFamily="34" charset="0"/>
                <a:cs typeface="Arial" pitchFamily="34" charset="0"/>
              </a:rPr>
              <a:t>2ème cas </a:t>
            </a:r>
            <a:r>
              <a:rPr lang="fr-FR" sz="2900" b="1" dirty="0" smtClean="0">
                <a:latin typeface="Arial" pitchFamily="34" charset="0"/>
                <a:cs typeface="Arial" pitchFamily="34" charset="0"/>
              </a:rPr>
              <a:t>: </a:t>
            </a:r>
            <a:r>
              <a:rPr lang="fr-FR" sz="2900" b="1" dirty="0" smtClean="0">
                <a:solidFill>
                  <a:srgbClr val="C00000"/>
                </a:solidFill>
                <a:latin typeface="Arial" pitchFamily="34" charset="0"/>
                <a:cs typeface="Arial" pitchFamily="34" charset="0"/>
              </a:rPr>
              <a:t>le reclassement n’a pas pu être mis en </a:t>
            </a:r>
            <a:r>
              <a:rPr lang="fr-FR" sz="2900" b="1" dirty="0" err="1" smtClean="0">
                <a:solidFill>
                  <a:srgbClr val="C00000"/>
                </a:solidFill>
                <a:latin typeface="Arial" pitchFamily="34" charset="0"/>
                <a:cs typeface="Arial" pitchFamily="34" charset="0"/>
              </a:rPr>
              <a:t>oeuvre</a:t>
            </a:r>
            <a:r>
              <a:rPr lang="fr-FR" sz="2900" b="1" dirty="0" smtClean="0">
                <a:solidFill>
                  <a:srgbClr val="C00000"/>
                </a:solidFill>
                <a:latin typeface="Arial" pitchFamily="34" charset="0"/>
                <a:cs typeface="Arial" pitchFamily="34" charset="0"/>
              </a:rPr>
              <a:t> avant l’issue du préavis</a:t>
            </a:r>
          </a:p>
          <a:p>
            <a:pPr>
              <a:buNone/>
            </a:pPr>
            <a:r>
              <a:rPr lang="fr-FR" sz="2900" b="1" dirty="0" smtClean="0">
                <a:solidFill>
                  <a:srgbClr val="C00000"/>
                </a:solidFill>
                <a:latin typeface="Arial" pitchFamily="34" charset="0"/>
                <a:cs typeface="Arial" pitchFamily="34" charset="0"/>
              </a:rPr>
              <a:t>de licenciement </a:t>
            </a:r>
            <a:r>
              <a:rPr lang="fr-FR" sz="2900" b="1" dirty="0" smtClean="0">
                <a:latin typeface="Arial" pitchFamily="34" charset="0"/>
                <a:cs typeface="Arial" pitchFamily="34" charset="0"/>
              </a:rPr>
              <a:t>:</a:t>
            </a:r>
          </a:p>
          <a:p>
            <a:pPr>
              <a:buNone/>
            </a:pPr>
            <a:r>
              <a:rPr lang="fr-FR" sz="2900" dirty="0" smtClean="0">
                <a:latin typeface="Arial" pitchFamily="34" charset="0"/>
                <a:cs typeface="Arial" pitchFamily="34" charset="0"/>
              </a:rPr>
              <a:t>- </a:t>
            </a:r>
            <a:r>
              <a:rPr lang="fr-FR" sz="2900" dirty="0" smtClean="0">
                <a:solidFill>
                  <a:srgbClr val="0070C0"/>
                </a:solidFill>
                <a:latin typeface="Arial" pitchFamily="34" charset="0"/>
                <a:cs typeface="Arial" pitchFamily="34" charset="0"/>
              </a:rPr>
              <a:t>placement de l’agent en congé sans traitement, pour 3 mois au maximum</a:t>
            </a:r>
          </a:p>
          <a:p>
            <a:pPr>
              <a:buNone/>
            </a:pPr>
            <a:r>
              <a:rPr lang="fr-FR" sz="2900" dirty="0" smtClean="0">
                <a:latin typeface="Arial" pitchFamily="34" charset="0"/>
                <a:cs typeface="Arial" pitchFamily="34" charset="0"/>
              </a:rPr>
              <a:t>- </a:t>
            </a:r>
            <a:r>
              <a:rPr lang="fr-FR" sz="2900" dirty="0" smtClean="0">
                <a:solidFill>
                  <a:srgbClr val="0070C0"/>
                </a:solidFill>
                <a:latin typeface="Arial" pitchFamily="34" charset="0"/>
                <a:cs typeface="Arial" pitchFamily="34" charset="0"/>
              </a:rPr>
              <a:t>suspension de la date d’effet du licenciement</a:t>
            </a:r>
          </a:p>
          <a:p>
            <a:pPr>
              <a:buNone/>
            </a:pPr>
            <a:r>
              <a:rPr lang="fr-FR" sz="2900" dirty="0" smtClean="0">
                <a:solidFill>
                  <a:srgbClr val="0070C0"/>
                </a:solidFill>
                <a:latin typeface="Arial" pitchFamily="34" charset="0"/>
                <a:cs typeface="Arial" pitchFamily="34" charset="0"/>
              </a:rPr>
              <a:t>- remise d’une attestation de suspension du contrat à l’intéressé.</a:t>
            </a:r>
          </a:p>
          <a:p>
            <a:pPr>
              <a:buNone/>
            </a:pPr>
            <a:endParaRPr lang="fr-FR" sz="2900" dirty="0" smtClean="0">
              <a:latin typeface="Arial" pitchFamily="34" charset="0"/>
              <a:cs typeface="Arial" pitchFamily="34" charset="0"/>
            </a:endParaRPr>
          </a:p>
          <a:p>
            <a:pPr>
              <a:buNone/>
            </a:pPr>
            <a:r>
              <a:rPr lang="fr-FR" sz="2900" dirty="0" smtClean="0">
                <a:latin typeface="Arial" pitchFamily="34" charset="0"/>
                <a:cs typeface="Arial" pitchFamily="34" charset="0"/>
              </a:rPr>
              <a:t>Au terme du congé, en cas de refus d’un emploi proposé ou d’impossibilité de</a:t>
            </a:r>
          </a:p>
          <a:p>
            <a:pPr>
              <a:buNone/>
            </a:pPr>
            <a:r>
              <a:rPr lang="fr-FR" sz="2900" dirty="0" smtClean="0">
                <a:latin typeface="Arial" pitchFamily="34" charset="0"/>
                <a:cs typeface="Arial" pitchFamily="34" charset="0"/>
              </a:rPr>
              <a:t>reclassement, l’agent est licencié.</a:t>
            </a:r>
          </a:p>
          <a:p>
            <a:pPr>
              <a:buNone/>
            </a:pPr>
            <a:r>
              <a:rPr lang="fr-FR" sz="2900" b="1" dirty="0" smtClean="0">
                <a:solidFill>
                  <a:srgbClr val="0070C0"/>
                </a:solidFill>
                <a:latin typeface="Arial" pitchFamily="34" charset="0"/>
                <a:cs typeface="Arial" pitchFamily="34" charset="0"/>
              </a:rPr>
              <a:t>		</a:t>
            </a:r>
          </a:p>
          <a:p>
            <a:pPr>
              <a:buNone/>
            </a:pPr>
            <a:r>
              <a:rPr lang="fr-FR" sz="2900" b="1" dirty="0" smtClean="0">
                <a:solidFill>
                  <a:srgbClr val="0070C0"/>
                </a:solidFill>
                <a:latin typeface="Arial" pitchFamily="34" charset="0"/>
                <a:cs typeface="Arial" pitchFamily="34" charset="0"/>
              </a:rPr>
              <a:t>		La CCP est informée des motifs empêchant le reclassement.</a:t>
            </a:r>
          </a:p>
          <a:p>
            <a:endParaRPr lang="fr-FR" dirty="0"/>
          </a:p>
        </p:txBody>
      </p:sp>
      <p:sp>
        <p:nvSpPr>
          <p:cNvPr id="2" name="Titre 1"/>
          <p:cNvSpPr>
            <a:spLocks noGrp="1"/>
          </p:cNvSpPr>
          <p:nvPr>
            <p:ph type="title"/>
          </p:nvPr>
        </p:nvSpPr>
        <p:spPr>
          <a:xfrm>
            <a:off x="0" y="274638"/>
            <a:ext cx="8964488" cy="1143000"/>
          </a:xfrm>
        </p:spPr>
        <p:txBody>
          <a:bodyPr>
            <a:normAutofit/>
          </a:bodyPr>
          <a:lstStyle/>
          <a:p>
            <a:r>
              <a:rPr lang="fr-FR" b="1" dirty="0" smtClean="0">
                <a:solidFill>
                  <a:srgbClr val="7030A0"/>
                </a:solidFill>
              </a:rPr>
              <a:t>Ce qui a changé : le reclassement</a:t>
            </a:r>
            <a:endParaRPr lang="fr-FR" dirty="0"/>
          </a:p>
        </p:txBody>
      </p:sp>
      <p:pic>
        <p:nvPicPr>
          <p:cNvPr id="4"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pPr>
              <a:buNone/>
            </a:pPr>
            <a:r>
              <a:rPr lang="fr-FR" b="1" dirty="0" smtClean="0"/>
              <a:t> </a:t>
            </a:r>
            <a:r>
              <a:rPr lang="fr-FR" b="1" dirty="0" smtClean="0">
                <a:solidFill>
                  <a:srgbClr val="0070C0"/>
                </a:solidFill>
                <a:latin typeface="Arial" pitchFamily="34" charset="0"/>
                <a:cs typeface="Arial" pitchFamily="34" charset="0"/>
              </a:rPr>
              <a:t>Délai de préavis</a:t>
            </a:r>
          </a:p>
          <a:p>
            <a:pPr>
              <a:buNone/>
            </a:pPr>
            <a:r>
              <a:rPr lang="fr-FR" dirty="0" smtClean="0">
                <a:latin typeface="Arial" pitchFamily="34" charset="0"/>
                <a:cs typeface="Arial" pitchFamily="34" charset="0"/>
              </a:rPr>
              <a:t>- </a:t>
            </a:r>
            <a:r>
              <a:rPr lang="fr-FR" b="1" dirty="0" smtClean="0">
                <a:latin typeface="Arial" pitchFamily="34" charset="0"/>
                <a:cs typeface="Arial" pitchFamily="34" charset="0"/>
              </a:rPr>
              <a:t>8 jours </a:t>
            </a:r>
            <a:r>
              <a:rPr lang="fr-FR" dirty="0" smtClean="0">
                <a:latin typeface="Arial" pitchFamily="34" charset="0"/>
                <a:cs typeface="Arial" pitchFamily="34" charset="0"/>
              </a:rPr>
              <a:t>si l’ancienneté est inférieure à 6 mois</a:t>
            </a:r>
          </a:p>
          <a:p>
            <a:pPr>
              <a:buNone/>
            </a:pPr>
            <a:r>
              <a:rPr lang="fr-FR" dirty="0" smtClean="0">
                <a:latin typeface="Arial" pitchFamily="34" charset="0"/>
                <a:cs typeface="Arial" pitchFamily="34" charset="0"/>
              </a:rPr>
              <a:t>- </a:t>
            </a:r>
            <a:r>
              <a:rPr lang="fr-FR" b="1" dirty="0" smtClean="0">
                <a:latin typeface="Arial" pitchFamily="34" charset="0"/>
                <a:cs typeface="Arial" pitchFamily="34" charset="0"/>
              </a:rPr>
              <a:t>1 mois</a:t>
            </a:r>
            <a:r>
              <a:rPr lang="fr-FR" dirty="0" smtClean="0">
                <a:latin typeface="Arial" pitchFamily="34" charset="0"/>
                <a:cs typeface="Arial" pitchFamily="34" charset="0"/>
              </a:rPr>
              <a:t> si l’ancienneté est supérieure ou égale à 6 mois et inférieure à 2 ans</a:t>
            </a:r>
          </a:p>
          <a:p>
            <a:pPr>
              <a:buNone/>
            </a:pPr>
            <a:r>
              <a:rPr lang="fr-FR" dirty="0" smtClean="0">
                <a:latin typeface="Arial" pitchFamily="34" charset="0"/>
                <a:cs typeface="Arial" pitchFamily="34" charset="0"/>
              </a:rPr>
              <a:t>- </a:t>
            </a:r>
            <a:r>
              <a:rPr lang="fr-FR" b="1" dirty="0" smtClean="0">
                <a:latin typeface="Arial" pitchFamily="34" charset="0"/>
                <a:cs typeface="Arial" pitchFamily="34" charset="0"/>
              </a:rPr>
              <a:t>2 mois </a:t>
            </a:r>
            <a:r>
              <a:rPr lang="fr-FR" dirty="0" smtClean="0">
                <a:latin typeface="Arial" pitchFamily="34" charset="0"/>
                <a:cs typeface="Arial" pitchFamily="34" charset="0"/>
              </a:rPr>
              <a:t>si l’ancienneté est supérieure ou égale à 2 ans</a:t>
            </a:r>
          </a:p>
          <a:p>
            <a:pPr>
              <a:buNone/>
            </a:pPr>
            <a:r>
              <a:rPr lang="fr-FR" dirty="0" smtClean="0">
                <a:latin typeface="Arial" pitchFamily="34" charset="0"/>
                <a:cs typeface="Arial" pitchFamily="34" charset="0"/>
              </a:rPr>
              <a:t>- A l’issue d’un congé de maternité ou d’adoption : </a:t>
            </a:r>
            <a:r>
              <a:rPr lang="fr-FR" b="1" dirty="0" smtClean="0">
                <a:latin typeface="Arial" pitchFamily="34" charset="0"/>
                <a:cs typeface="Arial" pitchFamily="34" charset="0"/>
              </a:rPr>
              <a:t>15 jours avant le terme.</a:t>
            </a:r>
          </a:p>
          <a:p>
            <a:pPr>
              <a:buNone/>
            </a:pPr>
            <a:r>
              <a:rPr lang="fr-FR" dirty="0" smtClean="0">
                <a:latin typeface="Arial" pitchFamily="34" charset="0"/>
                <a:cs typeface="Arial" pitchFamily="34" charset="0"/>
              </a:rPr>
              <a:t>- </a:t>
            </a:r>
            <a:r>
              <a:rPr lang="fr-FR" b="1" dirty="0" smtClean="0">
                <a:solidFill>
                  <a:srgbClr val="0070C0"/>
                </a:solidFill>
                <a:latin typeface="Arial" pitchFamily="34" charset="0"/>
                <a:cs typeface="Arial" pitchFamily="34" charset="0"/>
              </a:rPr>
              <a:t>Tenir compte de l’ensemble des contrats sauf</a:t>
            </a:r>
          </a:p>
          <a:p>
            <a:pPr>
              <a:buNone/>
            </a:pPr>
            <a:r>
              <a:rPr lang="fr-FR" dirty="0" smtClean="0">
                <a:latin typeface="Arial" pitchFamily="34" charset="0"/>
                <a:cs typeface="Arial" pitchFamily="34" charset="0"/>
              </a:rPr>
              <a:t>			►si interruption supérieure à 4 mois</a:t>
            </a:r>
          </a:p>
          <a:p>
            <a:pPr>
              <a:buNone/>
            </a:pPr>
            <a:r>
              <a:rPr lang="fr-FR" dirty="0" smtClean="0">
                <a:latin typeface="Arial" pitchFamily="34" charset="0"/>
                <a:cs typeface="Arial" pitchFamily="34" charset="0"/>
              </a:rPr>
              <a:t>			►si interruption due à démission</a:t>
            </a:r>
          </a:p>
          <a:p>
            <a:pPr>
              <a:buNone/>
            </a:pPr>
            <a:r>
              <a:rPr lang="fr-FR" dirty="0" smtClean="0">
                <a:latin typeface="Arial" pitchFamily="34" charset="0"/>
                <a:cs typeface="Arial" pitchFamily="34" charset="0"/>
              </a:rPr>
              <a:t>- </a:t>
            </a:r>
            <a:r>
              <a:rPr lang="fr-FR" b="1" dirty="0" smtClean="0">
                <a:solidFill>
                  <a:srgbClr val="0070C0"/>
                </a:solidFill>
                <a:latin typeface="Arial" pitchFamily="34" charset="0"/>
                <a:cs typeface="Arial" pitchFamily="34" charset="0"/>
              </a:rPr>
              <a:t>Précision sur les congés pris en compte</a:t>
            </a:r>
          </a:p>
          <a:p>
            <a:pPr>
              <a:buNone/>
            </a:pPr>
            <a:endParaRPr lang="fr-FR" dirty="0"/>
          </a:p>
        </p:txBody>
      </p:sp>
      <p:sp>
        <p:nvSpPr>
          <p:cNvPr id="2" name="Titre 1"/>
          <p:cNvSpPr>
            <a:spLocks noGrp="1"/>
          </p:cNvSpPr>
          <p:nvPr>
            <p:ph type="title"/>
          </p:nvPr>
        </p:nvSpPr>
        <p:spPr/>
        <p:txBody>
          <a:bodyPr/>
          <a:lstStyle/>
          <a:p>
            <a:pPr algn="ctr"/>
            <a:r>
              <a:rPr lang="fr-FR" b="1" dirty="0" smtClean="0">
                <a:solidFill>
                  <a:srgbClr val="7030A0"/>
                </a:solidFill>
              </a:rPr>
              <a:t>La Démission</a:t>
            </a:r>
            <a:endParaRPr lang="fr-FR" b="1" dirty="0">
              <a:solidFill>
                <a:srgbClr val="7030A0"/>
              </a:solidFill>
            </a:endParaRPr>
          </a:p>
        </p:txBody>
      </p:sp>
      <p:pic>
        <p:nvPicPr>
          <p:cNvPr id="4"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buNone/>
            </a:pPr>
            <a:endParaRPr lang="fr-FR" dirty="0" smtClean="0"/>
          </a:p>
          <a:p>
            <a:pPr>
              <a:buNone/>
            </a:pPr>
            <a:r>
              <a:rPr lang="fr-FR" dirty="0" smtClean="0"/>
              <a:t>- </a:t>
            </a:r>
            <a:r>
              <a:rPr lang="fr-FR" dirty="0" smtClean="0">
                <a:latin typeface="Arial" pitchFamily="34" charset="0"/>
                <a:cs typeface="Arial" pitchFamily="34" charset="0"/>
              </a:rPr>
              <a:t>Insuffisance professionnelle</a:t>
            </a:r>
          </a:p>
          <a:p>
            <a:pPr>
              <a:buNone/>
            </a:pPr>
            <a:r>
              <a:rPr lang="fr-FR" dirty="0" smtClean="0">
                <a:latin typeface="Arial" pitchFamily="34" charset="0"/>
                <a:cs typeface="Arial" pitchFamily="34" charset="0"/>
              </a:rPr>
              <a:t>- Suppression ou modification de l’emploi</a:t>
            </a:r>
          </a:p>
          <a:p>
            <a:pPr>
              <a:buNone/>
            </a:pPr>
            <a:r>
              <a:rPr lang="fr-FR" dirty="0" smtClean="0">
                <a:latin typeface="Arial" pitchFamily="34" charset="0"/>
                <a:cs typeface="Arial" pitchFamily="34" charset="0"/>
              </a:rPr>
              <a:t>- Inaptitude physique</a:t>
            </a:r>
          </a:p>
          <a:p>
            <a:pPr>
              <a:buNone/>
            </a:pPr>
            <a:r>
              <a:rPr lang="fr-FR" dirty="0" smtClean="0">
                <a:latin typeface="Arial" pitchFamily="34" charset="0"/>
                <a:cs typeface="Arial" pitchFamily="34" charset="0"/>
              </a:rPr>
              <a:t>- Motif disciplinaire</a:t>
            </a:r>
            <a:endParaRPr lang="fr-FR" dirty="0">
              <a:solidFill>
                <a:srgbClr val="C00000"/>
              </a:solidFill>
              <a:latin typeface="Arial" pitchFamily="34" charset="0"/>
              <a:cs typeface="Arial" pitchFamily="34" charset="0"/>
            </a:endParaRPr>
          </a:p>
        </p:txBody>
      </p:sp>
      <p:sp>
        <p:nvSpPr>
          <p:cNvPr id="2" name="Titre 1"/>
          <p:cNvSpPr>
            <a:spLocks noGrp="1"/>
          </p:cNvSpPr>
          <p:nvPr>
            <p:ph type="title"/>
          </p:nvPr>
        </p:nvSpPr>
        <p:spPr/>
        <p:txBody>
          <a:bodyPr/>
          <a:lstStyle/>
          <a:p>
            <a:pPr algn="ctr"/>
            <a:r>
              <a:rPr lang="fr-FR" b="1" dirty="0" smtClean="0">
                <a:solidFill>
                  <a:srgbClr val="7030A0"/>
                </a:solidFill>
              </a:rPr>
              <a:t>Les motifs de licenciement</a:t>
            </a:r>
            <a:endParaRPr lang="fr-FR" dirty="0">
              <a:solidFill>
                <a:srgbClr val="7030A0"/>
              </a:solidFill>
            </a:endParaRPr>
          </a:p>
        </p:txBody>
      </p:sp>
      <p:pic>
        <p:nvPicPr>
          <p:cNvPr id="4"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buFontTx/>
              <a:buChar char="-"/>
            </a:pPr>
            <a:endParaRPr lang="fr-FR" dirty="0" smtClean="0"/>
          </a:p>
          <a:p>
            <a:pPr>
              <a:buNone/>
            </a:pPr>
            <a:r>
              <a:rPr lang="fr-FR" dirty="0" smtClean="0">
                <a:latin typeface="Arial" pitchFamily="34" charset="0"/>
                <a:cs typeface="Arial" pitchFamily="34" charset="0"/>
              </a:rPr>
              <a:t>- Éléments qui permettent de prouver l’insuffisance.</a:t>
            </a:r>
          </a:p>
          <a:p>
            <a:pPr>
              <a:buFontTx/>
              <a:buChar char="-"/>
            </a:pPr>
            <a:endParaRPr lang="fr-FR" dirty="0" smtClean="0">
              <a:latin typeface="Arial" pitchFamily="34" charset="0"/>
              <a:cs typeface="Arial" pitchFamily="34" charset="0"/>
            </a:endParaRPr>
          </a:p>
          <a:p>
            <a:pPr>
              <a:buNone/>
            </a:pPr>
            <a:r>
              <a:rPr lang="fr-FR" dirty="0" smtClean="0">
                <a:latin typeface="Arial" pitchFamily="34" charset="0"/>
                <a:cs typeface="Arial" pitchFamily="34" charset="0"/>
              </a:rPr>
              <a:t>- L’agent doit être mis à même de demander</a:t>
            </a:r>
          </a:p>
          <a:p>
            <a:pPr>
              <a:buNone/>
            </a:pPr>
            <a:r>
              <a:rPr lang="fr-FR" dirty="0" smtClean="0">
                <a:latin typeface="Arial" pitchFamily="34" charset="0"/>
                <a:cs typeface="Arial" pitchFamily="34" charset="0"/>
              </a:rPr>
              <a:t>la consultation de son dossier individuel et</a:t>
            </a:r>
          </a:p>
          <a:p>
            <a:pPr>
              <a:buNone/>
            </a:pPr>
            <a:r>
              <a:rPr lang="fr-FR" dirty="0" smtClean="0">
                <a:latin typeface="Arial" pitchFamily="34" charset="0"/>
                <a:cs typeface="Arial" pitchFamily="34" charset="0"/>
              </a:rPr>
              <a:t>de toute pièce justifiant la décision.</a:t>
            </a:r>
            <a:endParaRPr lang="fr-FR" dirty="0">
              <a:solidFill>
                <a:srgbClr val="C00000"/>
              </a:solidFill>
              <a:latin typeface="Arial" pitchFamily="34" charset="0"/>
              <a:cs typeface="Arial" pitchFamily="34" charset="0"/>
            </a:endParaRPr>
          </a:p>
        </p:txBody>
      </p:sp>
      <p:sp>
        <p:nvSpPr>
          <p:cNvPr id="2" name="Titre 1"/>
          <p:cNvSpPr>
            <a:spLocks noGrp="1"/>
          </p:cNvSpPr>
          <p:nvPr>
            <p:ph type="title"/>
          </p:nvPr>
        </p:nvSpPr>
        <p:spPr>
          <a:xfrm>
            <a:off x="179512" y="274638"/>
            <a:ext cx="8964488" cy="1143000"/>
          </a:xfrm>
        </p:spPr>
        <p:txBody>
          <a:bodyPr>
            <a:noAutofit/>
          </a:bodyPr>
          <a:lstStyle/>
          <a:p>
            <a:pPr algn="ctr"/>
            <a:r>
              <a:rPr lang="fr-FR" sz="3600" b="1" dirty="0" smtClean="0">
                <a:solidFill>
                  <a:srgbClr val="7030A0"/>
                </a:solidFill>
              </a:rPr>
              <a:t>Licenciement pour insuffisance professionnelle</a:t>
            </a:r>
            <a:endParaRPr lang="fr-FR" sz="3600" dirty="0">
              <a:solidFill>
                <a:srgbClr val="7030A0"/>
              </a:solidFill>
            </a:endParaRPr>
          </a:p>
        </p:txBody>
      </p:sp>
      <p:pic>
        <p:nvPicPr>
          <p:cNvPr id="4"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pPr>
              <a:buNone/>
            </a:pPr>
            <a:r>
              <a:rPr lang="fr-FR" dirty="0" smtClean="0">
                <a:latin typeface="Arial" pitchFamily="34" charset="0"/>
                <a:cs typeface="Arial" pitchFamily="34" charset="0"/>
              </a:rPr>
              <a:t>Agents concernés : agents sur emploi permanent </a:t>
            </a:r>
          </a:p>
          <a:p>
            <a:pPr>
              <a:buNone/>
            </a:pPr>
            <a:r>
              <a:rPr lang="fr-FR" dirty="0" smtClean="0">
                <a:latin typeface="Arial" pitchFamily="34" charset="0"/>
                <a:cs typeface="Arial" pitchFamily="34" charset="0"/>
              </a:rPr>
              <a:t>			         (article 3-3)</a:t>
            </a:r>
          </a:p>
          <a:p>
            <a:pPr>
              <a:buNone/>
            </a:pPr>
            <a:r>
              <a:rPr lang="fr-FR" dirty="0" smtClean="0">
                <a:latin typeface="Arial" pitchFamily="34" charset="0"/>
                <a:cs typeface="Arial" pitchFamily="34" charset="0"/>
              </a:rPr>
              <a:t>1) Disparition du besoin ou suppression de l’emploi</a:t>
            </a:r>
          </a:p>
          <a:p>
            <a:pPr>
              <a:buNone/>
            </a:pPr>
            <a:r>
              <a:rPr lang="fr-FR" dirty="0" smtClean="0">
                <a:latin typeface="Arial" pitchFamily="34" charset="0"/>
                <a:cs typeface="Arial" pitchFamily="34" charset="0"/>
              </a:rPr>
              <a:t>2) Transformation du besoin ou de l’emploi (adaptation</a:t>
            </a:r>
          </a:p>
          <a:p>
            <a:pPr>
              <a:buNone/>
            </a:pPr>
            <a:r>
              <a:rPr lang="fr-FR" dirty="0" smtClean="0">
                <a:latin typeface="Arial" pitchFamily="34" charset="0"/>
                <a:cs typeface="Arial" pitchFamily="34" charset="0"/>
              </a:rPr>
              <a:t>de l’agent impossible)</a:t>
            </a:r>
          </a:p>
          <a:p>
            <a:pPr>
              <a:buNone/>
            </a:pPr>
            <a:r>
              <a:rPr lang="fr-FR" dirty="0" smtClean="0">
                <a:latin typeface="Arial" pitchFamily="34" charset="0"/>
                <a:cs typeface="Arial" pitchFamily="34" charset="0"/>
              </a:rPr>
              <a:t>3) Recrutement prioritaire d’un fonctionnaire</a:t>
            </a:r>
          </a:p>
          <a:p>
            <a:pPr>
              <a:buNone/>
            </a:pPr>
            <a:r>
              <a:rPr lang="fr-FR" dirty="0" smtClean="0">
                <a:latin typeface="Arial" pitchFamily="34" charset="0"/>
                <a:cs typeface="Arial" pitchFamily="34" charset="0"/>
              </a:rPr>
              <a:t>4) Refus par l’agent d’une modification d’un élément substantiel du contrat</a:t>
            </a:r>
          </a:p>
          <a:p>
            <a:pPr>
              <a:buNone/>
            </a:pPr>
            <a:r>
              <a:rPr lang="fr-FR" dirty="0" smtClean="0">
                <a:latin typeface="Arial" pitchFamily="34" charset="0"/>
                <a:cs typeface="Arial" pitchFamily="34" charset="0"/>
              </a:rPr>
              <a:t>		- lettre recommandée AR.</a:t>
            </a:r>
          </a:p>
          <a:p>
            <a:pPr>
              <a:buNone/>
            </a:pPr>
            <a:r>
              <a:rPr lang="fr-FR" dirty="0" smtClean="0">
                <a:latin typeface="Arial" pitchFamily="34" charset="0"/>
                <a:cs typeface="Arial" pitchFamily="34" charset="0"/>
              </a:rPr>
              <a:t>		- délai de réponse = 1 mois.</a:t>
            </a:r>
          </a:p>
          <a:p>
            <a:pPr>
              <a:buNone/>
            </a:pPr>
            <a:r>
              <a:rPr lang="fr-FR" dirty="0" smtClean="0">
                <a:latin typeface="Arial" pitchFamily="34" charset="0"/>
                <a:cs typeface="Arial" pitchFamily="34" charset="0"/>
              </a:rPr>
              <a:t>		- absence de réponse au bout d’un mois = refus</a:t>
            </a:r>
          </a:p>
          <a:p>
            <a:pPr>
              <a:buNone/>
            </a:pPr>
            <a:r>
              <a:rPr lang="fr-FR" dirty="0" smtClean="0">
                <a:latin typeface="Arial" pitchFamily="34" charset="0"/>
                <a:cs typeface="Arial" pitchFamily="34" charset="0"/>
              </a:rPr>
              <a:t>	    5) Impossibilité de réemploi</a:t>
            </a:r>
            <a:endParaRPr lang="fr-FR" dirty="0">
              <a:solidFill>
                <a:srgbClr val="C00000"/>
              </a:solidFill>
              <a:latin typeface="Arial" pitchFamily="34" charset="0"/>
              <a:cs typeface="Arial" pitchFamily="34" charset="0"/>
            </a:endParaRPr>
          </a:p>
        </p:txBody>
      </p:sp>
      <p:sp>
        <p:nvSpPr>
          <p:cNvPr id="2" name="Titre 1"/>
          <p:cNvSpPr>
            <a:spLocks noGrp="1"/>
          </p:cNvSpPr>
          <p:nvPr>
            <p:ph type="title"/>
          </p:nvPr>
        </p:nvSpPr>
        <p:spPr/>
        <p:txBody>
          <a:bodyPr>
            <a:normAutofit fontScale="90000"/>
          </a:bodyPr>
          <a:lstStyle/>
          <a:p>
            <a:r>
              <a:rPr lang="fr-FR" b="1" dirty="0" smtClean="0">
                <a:solidFill>
                  <a:srgbClr val="7030A0"/>
                </a:solidFill>
              </a:rPr>
              <a:t>Licenciement dans l’intérêt du service</a:t>
            </a:r>
            <a:endParaRPr lang="fr-FR" b="1" dirty="0">
              <a:solidFill>
                <a:srgbClr val="7030A0"/>
              </a:solidFill>
            </a:endParaRPr>
          </a:p>
        </p:txBody>
      </p:sp>
      <p:pic>
        <p:nvPicPr>
          <p:cNvPr id="4"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457200" y="1412776"/>
            <a:ext cx="8229600" cy="4713387"/>
          </a:xfrm>
        </p:spPr>
        <p:txBody>
          <a:bodyPr>
            <a:normAutofit fontScale="62500" lnSpcReduction="20000"/>
          </a:bodyPr>
          <a:lstStyle/>
          <a:p>
            <a:pPr algn="just">
              <a:buNone/>
            </a:pPr>
            <a:r>
              <a:rPr lang="fr-FR" b="1" dirty="0" smtClean="0">
                <a:solidFill>
                  <a:srgbClr val="0070C0"/>
                </a:solidFill>
                <a:latin typeface="Arial" pitchFamily="34" charset="0"/>
                <a:cs typeface="Arial" pitchFamily="34" charset="0"/>
              </a:rPr>
              <a:t>Le </a:t>
            </a:r>
            <a:r>
              <a:rPr lang="fr-FR" b="1" dirty="0">
                <a:solidFill>
                  <a:srgbClr val="0070C0"/>
                </a:solidFill>
                <a:latin typeface="Arial" pitchFamily="34" charset="0"/>
                <a:cs typeface="Arial" pitchFamily="34" charset="0"/>
              </a:rPr>
              <a:t>décret du 29 décembre 2015 n’a pas modifié </a:t>
            </a:r>
            <a:r>
              <a:rPr lang="fr-FR" b="1" dirty="0" smtClean="0">
                <a:solidFill>
                  <a:srgbClr val="0070C0"/>
                </a:solidFill>
                <a:latin typeface="Arial" pitchFamily="34" charset="0"/>
                <a:cs typeface="Arial" pitchFamily="34" charset="0"/>
              </a:rPr>
              <a:t>:</a:t>
            </a:r>
          </a:p>
          <a:p>
            <a:pPr algn="just">
              <a:buNone/>
            </a:pPr>
            <a:endParaRPr lang="fr-FR" b="1" dirty="0">
              <a:solidFill>
                <a:srgbClr val="0070C0"/>
              </a:solidFill>
              <a:latin typeface="Arial" pitchFamily="34" charset="0"/>
              <a:cs typeface="Arial" pitchFamily="34" charset="0"/>
            </a:endParaRPr>
          </a:p>
          <a:p>
            <a:pPr algn="just"/>
            <a:r>
              <a:rPr lang="fr-FR" dirty="0">
                <a:solidFill>
                  <a:srgbClr val="0070C0"/>
                </a:solidFill>
                <a:latin typeface="Arial" pitchFamily="34" charset="0"/>
                <a:cs typeface="Arial" pitchFamily="34" charset="0"/>
              </a:rPr>
              <a:t>►</a:t>
            </a:r>
            <a:r>
              <a:rPr lang="fr-FR" dirty="0" smtClean="0">
                <a:solidFill>
                  <a:srgbClr val="0070C0"/>
                </a:solidFill>
                <a:latin typeface="Arial" pitchFamily="34" charset="0"/>
                <a:cs typeface="Arial" pitchFamily="34" charset="0"/>
              </a:rPr>
              <a:t>les </a:t>
            </a:r>
            <a:r>
              <a:rPr lang="fr-FR" b="1" dirty="0">
                <a:solidFill>
                  <a:srgbClr val="C00000"/>
                </a:solidFill>
                <a:latin typeface="Arial" pitchFamily="34" charset="0"/>
                <a:cs typeface="Arial" pitchFamily="34" charset="0"/>
              </a:rPr>
              <a:t>cas de recours aux agents contractuels : articles 3, 3-1, 3-2 et 3-3</a:t>
            </a:r>
          </a:p>
          <a:p>
            <a:pPr algn="just"/>
            <a:r>
              <a:rPr lang="fr-FR" dirty="0">
                <a:solidFill>
                  <a:srgbClr val="0070C0"/>
                </a:solidFill>
                <a:latin typeface="Arial" pitchFamily="34" charset="0"/>
                <a:cs typeface="Arial" pitchFamily="34" charset="0"/>
              </a:rPr>
              <a:t>de la loi du 26 janvier 1984 ;</a:t>
            </a:r>
          </a:p>
          <a:p>
            <a:pPr algn="just"/>
            <a:r>
              <a:rPr lang="fr-FR" dirty="0" smtClean="0">
                <a:solidFill>
                  <a:srgbClr val="0070C0"/>
                </a:solidFill>
                <a:latin typeface="Arial" pitchFamily="34" charset="0"/>
                <a:cs typeface="Arial" pitchFamily="34" charset="0"/>
              </a:rPr>
              <a:t>► </a:t>
            </a:r>
            <a:r>
              <a:rPr lang="fr-FR" dirty="0">
                <a:solidFill>
                  <a:srgbClr val="0070C0"/>
                </a:solidFill>
                <a:latin typeface="Arial" pitchFamily="34" charset="0"/>
                <a:cs typeface="Arial" pitchFamily="34" charset="0"/>
              </a:rPr>
              <a:t>la </a:t>
            </a:r>
            <a:r>
              <a:rPr lang="fr-FR" b="1" dirty="0">
                <a:solidFill>
                  <a:srgbClr val="C00000"/>
                </a:solidFill>
                <a:latin typeface="Arial" pitchFamily="34" charset="0"/>
                <a:cs typeface="Arial" pitchFamily="34" charset="0"/>
              </a:rPr>
              <a:t>durée des contrats </a:t>
            </a:r>
            <a:r>
              <a:rPr lang="fr-FR" b="1" dirty="0">
                <a:solidFill>
                  <a:srgbClr val="0070C0"/>
                </a:solidFill>
                <a:latin typeface="Arial" pitchFamily="34" charset="0"/>
                <a:cs typeface="Arial" pitchFamily="34" charset="0"/>
              </a:rPr>
              <a:t>;</a:t>
            </a:r>
          </a:p>
          <a:p>
            <a:pPr algn="just"/>
            <a:r>
              <a:rPr lang="fr-FR" dirty="0" smtClean="0">
                <a:solidFill>
                  <a:srgbClr val="0070C0"/>
                </a:solidFill>
                <a:latin typeface="Arial" pitchFamily="34" charset="0"/>
                <a:cs typeface="Arial" pitchFamily="34" charset="0"/>
              </a:rPr>
              <a:t>► </a:t>
            </a:r>
            <a:r>
              <a:rPr lang="fr-FR" dirty="0">
                <a:solidFill>
                  <a:srgbClr val="0070C0"/>
                </a:solidFill>
                <a:latin typeface="Arial" pitchFamily="34" charset="0"/>
                <a:cs typeface="Arial" pitchFamily="34" charset="0"/>
              </a:rPr>
              <a:t>les exigences relatives aux </a:t>
            </a:r>
            <a:r>
              <a:rPr lang="fr-FR" b="1" dirty="0">
                <a:solidFill>
                  <a:srgbClr val="C00000"/>
                </a:solidFill>
                <a:latin typeface="Arial" pitchFamily="34" charset="0"/>
                <a:cs typeface="Arial" pitchFamily="34" charset="0"/>
              </a:rPr>
              <a:t>mesures de publicité : DCE/DVE </a:t>
            </a:r>
            <a:r>
              <a:rPr lang="fr-FR" b="1" dirty="0">
                <a:solidFill>
                  <a:srgbClr val="0070C0"/>
                </a:solidFill>
                <a:latin typeface="Arial" pitchFamily="34" charset="0"/>
                <a:cs typeface="Arial" pitchFamily="34" charset="0"/>
              </a:rPr>
              <a:t>;</a:t>
            </a:r>
          </a:p>
          <a:p>
            <a:pPr algn="just"/>
            <a:r>
              <a:rPr lang="fr-FR" dirty="0" smtClean="0">
                <a:solidFill>
                  <a:srgbClr val="0070C0"/>
                </a:solidFill>
                <a:latin typeface="Arial" pitchFamily="34" charset="0"/>
                <a:cs typeface="Arial" pitchFamily="34" charset="0"/>
              </a:rPr>
              <a:t>► </a:t>
            </a:r>
            <a:r>
              <a:rPr lang="fr-FR" dirty="0">
                <a:solidFill>
                  <a:srgbClr val="0070C0"/>
                </a:solidFill>
                <a:latin typeface="Arial" pitchFamily="34" charset="0"/>
                <a:cs typeface="Arial" pitchFamily="34" charset="0"/>
              </a:rPr>
              <a:t>les exigences relatives </a:t>
            </a:r>
            <a:r>
              <a:rPr lang="fr-FR" b="1" dirty="0">
                <a:solidFill>
                  <a:srgbClr val="C00000"/>
                </a:solidFill>
                <a:latin typeface="Arial" pitchFamily="34" charset="0"/>
                <a:cs typeface="Arial" pitchFamily="34" charset="0"/>
              </a:rPr>
              <a:t>au contrôle de légalité </a:t>
            </a:r>
            <a:r>
              <a:rPr lang="fr-FR" b="1" dirty="0">
                <a:solidFill>
                  <a:srgbClr val="0070C0"/>
                </a:solidFill>
                <a:latin typeface="Arial" pitchFamily="34" charset="0"/>
                <a:cs typeface="Arial" pitchFamily="34" charset="0"/>
              </a:rPr>
              <a:t>;</a:t>
            </a:r>
          </a:p>
          <a:p>
            <a:pPr algn="just"/>
            <a:r>
              <a:rPr lang="fr-FR" dirty="0" smtClean="0">
                <a:solidFill>
                  <a:srgbClr val="0070C0"/>
                </a:solidFill>
                <a:latin typeface="Arial" pitchFamily="34" charset="0"/>
                <a:cs typeface="Arial" pitchFamily="34" charset="0"/>
              </a:rPr>
              <a:t>► </a:t>
            </a:r>
            <a:r>
              <a:rPr lang="fr-FR" dirty="0">
                <a:solidFill>
                  <a:srgbClr val="0070C0"/>
                </a:solidFill>
                <a:latin typeface="Arial" pitchFamily="34" charset="0"/>
                <a:cs typeface="Arial" pitchFamily="34" charset="0"/>
              </a:rPr>
              <a:t>les exigences relatives à la </a:t>
            </a:r>
            <a:r>
              <a:rPr lang="fr-FR" b="1" dirty="0">
                <a:solidFill>
                  <a:srgbClr val="C00000"/>
                </a:solidFill>
                <a:latin typeface="Arial" pitchFamily="34" charset="0"/>
                <a:cs typeface="Arial" pitchFamily="34" charset="0"/>
              </a:rPr>
              <a:t>création d’un emploi par délibération</a:t>
            </a:r>
            <a:r>
              <a:rPr lang="fr-FR" b="1" dirty="0" smtClean="0">
                <a:solidFill>
                  <a:srgbClr val="0070C0"/>
                </a:solidFill>
                <a:latin typeface="Arial" pitchFamily="34" charset="0"/>
                <a:cs typeface="Arial" pitchFamily="34" charset="0"/>
              </a:rPr>
              <a:t>.</a:t>
            </a:r>
          </a:p>
          <a:p>
            <a:pPr algn="just">
              <a:buNone/>
            </a:pPr>
            <a:endParaRPr lang="fr-FR" b="1" dirty="0">
              <a:solidFill>
                <a:srgbClr val="0070C0"/>
              </a:solidFill>
              <a:latin typeface="Arial" pitchFamily="34" charset="0"/>
              <a:cs typeface="Arial" pitchFamily="34" charset="0"/>
            </a:endParaRPr>
          </a:p>
          <a:p>
            <a:pPr algn="just">
              <a:buNone/>
            </a:pPr>
            <a:r>
              <a:rPr lang="fr-FR" dirty="0" smtClean="0">
                <a:solidFill>
                  <a:srgbClr val="0070C0"/>
                </a:solidFill>
                <a:latin typeface="Arial" pitchFamily="34" charset="0"/>
                <a:cs typeface="Arial" pitchFamily="34" charset="0"/>
              </a:rPr>
              <a:t>	Le </a:t>
            </a:r>
            <a:r>
              <a:rPr lang="fr-FR" dirty="0">
                <a:solidFill>
                  <a:srgbClr val="0070C0"/>
                </a:solidFill>
                <a:latin typeface="Arial" pitchFamily="34" charset="0"/>
                <a:cs typeface="Arial" pitchFamily="34" charset="0"/>
              </a:rPr>
              <a:t>décret ne modifie pas les cas de recours aux agents contractuels ni la</a:t>
            </a:r>
          </a:p>
          <a:p>
            <a:pPr algn="just">
              <a:buNone/>
            </a:pPr>
            <a:r>
              <a:rPr lang="fr-FR" dirty="0" smtClean="0">
                <a:solidFill>
                  <a:srgbClr val="0070C0"/>
                </a:solidFill>
                <a:latin typeface="Arial" pitchFamily="34" charset="0"/>
                <a:cs typeface="Arial" pitchFamily="34" charset="0"/>
              </a:rPr>
              <a:t>	procédure </a:t>
            </a:r>
            <a:r>
              <a:rPr lang="fr-FR" dirty="0">
                <a:solidFill>
                  <a:srgbClr val="0070C0"/>
                </a:solidFill>
                <a:latin typeface="Arial" pitchFamily="34" charset="0"/>
                <a:cs typeface="Arial" pitchFamily="34" charset="0"/>
              </a:rPr>
              <a:t>pour le recrutement</a:t>
            </a:r>
            <a:r>
              <a:rPr lang="fr-FR" dirty="0" smtClean="0">
                <a:solidFill>
                  <a:srgbClr val="0070C0"/>
                </a:solidFill>
                <a:latin typeface="Arial" pitchFamily="34" charset="0"/>
                <a:cs typeface="Arial" pitchFamily="34" charset="0"/>
              </a:rPr>
              <a:t>.</a:t>
            </a:r>
          </a:p>
          <a:p>
            <a:pPr algn="just"/>
            <a:endParaRPr lang="fr-FR" b="1" i="1" dirty="0" smtClean="0">
              <a:solidFill>
                <a:srgbClr val="0070C0"/>
              </a:solidFill>
              <a:latin typeface="Arial" pitchFamily="34" charset="0"/>
              <a:cs typeface="Arial" pitchFamily="34" charset="0"/>
            </a:endParaRPr>
          </a:p>
          <a:p>
            <a:pPr algn="just">
              <a:buNone/>
            </a:pPr>
            <a:r>
              <a:rPr lang="fr-FR" b="1" i="1" dirty="0" smtClean="0">
                <a:solidFill>
                  <a:srgbClr val="002060"/>
                </a:solidFill>
                <a:latin typeface="Arial" pitchFamily="34" charset="0"/>
                <a:cs typeface="Arial" pitchFamily="34" charset="0"/>
              </a:rPr>
              <a:t>A NOTER </a:t>
            </a:r>
            <a:r>
              <a:rPr lang="fr-FR" b="1" i="1" dirty="0">
                <a:solidFill>
                  <a:srgbClr val="002060"/>
                </a:solidFill>
                <a:latin typeface="Arial" pitchFamily="34" charset="0"/>
                <a:cs typeface="Arial" pitchFamily="34" charset="0"/>
              </a:rPr>
              <a:t>: tous les modèles de contrats et de délibérations sont en ligne sur le site</a:t>
            </a:r>
            <a:r>
              <a:rPr lang="fr-FR" b="1" i="1" dirty="0" smtClean="0">
                <a:solidFill>
                  <a:srgbClr val="002060"/>
                </a:solidFill>
                <a:latin typeface="Arial" pitchFamily="34" charset="0"/>
                <a:cs typeface="Arial" pitchFamily="34" charset="0"/>
              </a:rPr>
              <a:t>.</a:t>
            </a:r>
          </a:p>
          <a:p>
            <a:pPr algn="just">
              <a:buNone/>
            </a:pPr>
            <a:endParaRPr lang="fr-FR" b="1" i="1" dirty="0">
              <a:solidFill>
                <a:srgbClr val="002060"/>
              </a:solidFill>
              <a:latin typeface="Arial" pitchFamily="34" charset="0"/>
              <a:cs typeface="Arial" pitchFamily="34" charset="0"/>
            </a:endParaRPr>
          </a:p>
          <a:p>
            <a:pPr algn="just">
              <a:buNone/>
            </a:pPr>
            <a:r>
              <a:rPr lang="fr-FR" sz="3300" b="1" i="1" dirty="0" smtClean="0">
                <a:solidFill>
                  <a:srgbClr val="002060"/>
                </a:solidFill>
                <a:latin typeface="Arial" pitchFamily="34" charset="0"/>
                <a:cs typeface="Arial" pitchFamily="34" charset="0"/>
              </a:rPr>
              <a:t>IMPORTANT </a:t>
            </a:r>
            <a:r>
              <a:rPr lang="fr-FR" sz="3300" b="1" i="1" dirty="0">
                <a:solidFill>
                  <a:srgbClr val="002060"/>
                </a:solidFill>
                <a:latin typeface="Arial" pitchFamily="34" charset="0"/>
                <a:cs typeface="Arial" pitchFamily="34" charset="0"/>
              </a:rPr>
              <a:t>: le texte de référence reste le décret n° 88-145 du 15 février 1988</a:t>
            </a:r>
            <a:endParaRPr lang="fr-FR" sz="3300" i="1" dirty="0">
              <a:solidFill>
                <a:srgbClr val="002060"/>
              </a:solidFill>
              <a:latin typeface="Arial" pitchFamily="34" charset="0"/>
              <a:cs typeface="Arial" pitchFamily="34" charset="0"/>
            </a:endParaRPr>
          </a:p>
        </p:txBody>
      </p:sp>
      <p:sp>
        <p:nvSpPr>
          <p:cNvPr id="2" name="Titre 1"/>
          <p:cNvSpPr>
            <a:spLocks noGrp="1"/>
          </p:cNvSpPr>
          <p:nvPr>
            <p:ph type="title"/>
          </p:nvPr>
        </p:nvSpPr>
        <p:spPr>
          <a:xfrm>
            <a:off x="457200" y="476672"/>
            <a:ext cx="8229600" cy="940966"/>
          </a:xfrm>
        </p:spPr>
        <p:txBody>
          <a:bodyPr>
            <a:normAutofit fontScale="90000"/>
          </a:bodyPr>
          <a:lstStyle/>
          <a:p>
            <a:r>
              <a:rPr lang="fr-FR" b="1" dirty="0" smtClean="0">
                <a:solidFill>
                  <a:srgbClr val="7030A0"/>
                </a:solidFill>
              </a:rPr>
              <a:t>Ce qui n’a pas changé</a:t>
            </a:r>
            <a:r>
              <a:rPr lang="fr-FR" b="1" dirty="0" smtClean="0"/>
              <a:t/>
            </a:r>
            <a:br>
              <a:rPr lang="fr-FR" b="1" dirty="0" smtClean="0"/>
            </a:br>
            <a:endParaRPr lang="fr-FR" dirty="0"/>
          </a:p>
        </p:txBody>
      </p:sp>
      <p:pic>
        <p:nvPicPr>
          <p:cNvPr id="7"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68760"/>
            <a:ext cx="8229600" cy="5184576"/>
          </a:xfrm>
        </p:spPr>
        <p:txBody>
          <a:bodyPr>
            <a:normAutofit fontScale="62500" lnSpcReduction="20000"/>
          </a:bodyPr>
          <a:lstStyle/>
          <a:p>
            <a:pPr>
              <a:buNone/>
            </a:pPr>
            <a:r>
              <a:rPr lang="fr-FR" sz="3600" b="1" u="sng" dirty="0" smtClean="0">
                <a:solidFill>
                  <a:srgbClr val="0070C0"/>
                </a:solidFill>
                <a:latin typeface="Arial" pitchFamily="34" charset="0"/>
                <a:cs typeface="Arial" pitchFamily="34" charset="0"/>
              </a:rPr>
              <a:t>Durée du préavis</a:t>
            </a:r>
          </a:p>
          <a:p>
            <a:pPr>
              <a:buNone/>
            </a:pPr>
            <a:r>
              <a:rPr lang="fr-FR" dirty="0" smtClean="0">
                <a:latin typeface="Arial" pitchFamily="34" charset="0"/>
                <a:cs typeface="Arial" pitchFamily="34" charset="0"/>
              </a:rPr>
              <a:t>		- </a:t>
            </a:r>
            <a:r>
              <a:rPr lang="fr-FR" sz="2900" b="1" dirty="0" smtClean="0">
                <a:latin typeface="Arial" pitchFamily="34" charset="0"/>
                <a:cs typeface="Arial" pitchFamily="34" charset="0"/>
              </a:rPr>
              <a:t>8 jours</a:t>
            </a:r>
            <a:r>
              <a:rPr lang="fr-FR" sz="2900" dirty="0" smtClean="0">
                <a:latin typeface="Arial" pitchFamily="34" charset="0"/>
                <a:cs typeface="Arial" pitchFamily="34" charset="0"/>
              </a:rPr>
              <a:t> si ancienneté de services &lt; à 6 mois</a:t>
            </a:r>
          </a:p>
          <a:p>
            <a:pPr>
              <a:buNone/>
            </a:pPr>
            <a:r>
              <a:rPr lang="fr-FR" sz="2900" dirty="0" smtClean="0">
                <a:latin typeface="Arial" pitchFamily="34" charset="0"/>
                <a:cs typeface="Arial" pitchFamily="34" charset="0"/>
              </a:rPr>
              <a:t>		- </a:t>
            </a:r>
            <a:r>
              <a:rPr lang="fr-FR" sz="2900" b="1" dirty="0" smtClean="0">
                <a:latin typeface="Arial" pitchFamily="34" charset="0"/>
                <a:cs typeface="Arial" pitchFamily="34" charset="0"/>
              </a:rPr>
              <a:t>1 mois </a:t>
            </a:r>
            <a:r>
              <a:rPr lang="fr-FR" sz="2900" dirty="0" smtClean="0">
                <a:latin typeface="Arial" pitchFamily="34" charset="0"/>
                <a:cs typeface="Arial" pitchFamily="34" charset="0"/>
              </a:rPr>
              <a:t>si ancienneté de services ≥ 6 mois et &lt; 2 ans</a:t>
            </a:r>
          </a:p>
          <a:p>
            <a:pPr>
              <a:buNone/>
            </a:pPr>
            <a:r>
              <a:rPr lang="fr-FR" sz="2900" dirty="0" smtClean="0">
                <a:latin typeface="Arial" pitchFamily="34" charset="0"/>
                <a:cs typeface="Arial" pitchFamily="34" charset="0"/>
              </a:rPr>
              <a:t>		- </a:t>
            </a:r>
            <a:r>
              <a:rPr lang="fr-FR" sz="2900" b="1" dirty="0" smtClean="0">
                <a:latin typeface="Arial" pitchFamily="34" charset="0"/>
                <a:cs typeface="Arial" pitchFamily="34" charset="0"/>
              </a:rPr>
              <a:t>2 mois </a:t>
            </a:r>
            <a:r>
              <a:rPr lang="fr-FR" sz="2900" dirty="0" smtClean="0">
                <a:latin typeface="Arial" pitchFamily="34" charset="0"/>
                <a:cs typeface="Arial" pitchFamily="34" charset="0"/>
              </a:rPr>
              <a:t>si ancienneté de services ≥ 2 ans</a:t>
            </a:r>
          </a:p>
          <a:p>
            <a:pPr>
              <a:buNone/>
            </a:pPr>
            <a:r>
              <a:rPr lang="fr-FR" sz="2900" dirty="0" smtClean="0">
                <a:latin typeface="Arial" pitchFamily="34" charset="0"/>
                <a:cs typeface="Arial" pitchFamily="34" charset="0"/>
              </a:rPr>
              <a:t>		- </a:t>
            </a:r>
            <a:r>
              <a:rPr lang="fr-FR" sz="2900" b="1" dirty="0" smtClean="0">
                <a:solidFill>
                  <a:srgbClr val="FF0000"/>
                </a:solidFill>
                <a:latin typeface="Arial" pitchFamily="34" charset="0"/>
                <a:cs typeface="Arial" pitchFamily="34" charset="0"/>
              </a:rPr>
              <a:t>préavis doublé pour les personnels handicapés</a:t>
            </a:r>
          </a:p>
          <a:p>
            <a:pPr>
              <a:buNone/>
            </a:pPr>
            <a:endParaRPr lang="fr-FR" dirty="0" smtClean="0">
              <a:latin typeface="Arial" pitchFamily="34" charset="0"/>
              <a:cs typeface="Arial" pitchFamily="34" charset="0"/>
            </a:endParaRPr>
          </a:p>
          <a:p>
            <a:pPr>
              <a:buNone/>
            </a:pPr>
            <a:r>
              <a:rPr lang="fr-FR" sz="3600" b="1" u="sng" dirty="0" smtClean="0">
                <a:solidFill>
                  <a:srgbClr val="0070C0"/>
                </a:solidFill>
                <a:latin typeface="Arial" pitchFamily="34" charset="0"/>
                <a:cs typeface="Arial" pitchFamily="34" charset="0"/>
              </a:rPr>
              <a:t>Décompte de l’ancienneté de services  </a:t>
            </a:r>
            <a:r>
              <a:rPr lang="fr-FR" sz="2900" dirty="0" smtClean="0">
                <a:latin typeface="Arial" pitchFamily="34" charset="0"/>
                <a:cs typeface="Arial" pitchFamily="34" charset="0"/>
              </a:rPr>
              <a:t>= date d’envoi de la lettre de notification de licenciement.</a:t>
            </a:r>
          </a:p>
          <a:p>
            <a:pPr>
              <a:buNone/>
            </a:pPr>
            <a:r>
              <a:rPr lang="fr-FR" sz="2900" dirty="0" smtClean="0">
                <a:latin typeface="Arial" pitchFamily="34" charset="0"/>
                <a:cs typeface="Arial" pitchFamily="34" charset="0"/>
              </a:rPr>
              <a:t>	- tenir compte de l’ensemble des contrats sauf si :</a:t>
            </a:r>
          </a:p>
          <a:p>
            <a:pPr>
              <a:buNone/>
            </a:pPr>
            <a:r>
              <a:rPr lang="fr-FR" sz="2900" dirty="0" smtClean="0">
                <a:latin typeface="Arial" pitchFamily="34" charset="0"/>
                <a:cs typeface="Arial" pitchFamily="34" charset="0"/>
              </a:rPr>
              <a:t>		- interruption &gt; 4 mois</a:t>
            </a:r>
          </a:p>
          <a:p>
            <a:pPr>
              <a:buNone/>
            </a:pPr>
            <a:r>
              <a:rPr lang="fr-FR" sz="2900" dirty="0" smtClean="0">
                <a:latin typeface="Arial" pitchFamily="34" charset="0"/>
                <a:cs typeface="Arial" pitchFamily="34" charset="0"/>
              </a:rPr>
              <a:t>		- interruption due à démission</a:t>
            </a:r>
            <a:endParaRPr lang="fr-FR" dirty="0" smtClean="0">
              <a:latin typeface="Arial" pitchFamily="34" charset="0"/>
              <a:cs typeface="Arial" pitchFamily="34" charset="0"/>
            </a:endParaRPr>
          </a:p>
          <a:p>
            <a:pPr>
              <a:buNone/>
            </a:pPr>
            <a:endParaRPr lang="fr-FR" dirty="0" smtClean="0">
              <a:latin typeface="Arial" pitchFamily="34" charset="0"/>
              <a:cs typeface="Arial" pitchFamily="34" charset="0"/>
            </a:endParaRPr>
          </a:p>
          <a:p>
            <a:pPr>
              <a:buNone/>
            </a:pPr>
            <a:r>
              <a:rPr lang="fr-FR" sz="3600" b="1" u="sng" dirty="0" smtClean="0">
                <a:solidFill>
                  <a:srgbClr val="0070C0"/>
                </a:solidFill>
                <a:latin typeface="Arial" pitchFamily="34" charset="0"/>
                <a:cs typeface="Arial" pitchFamily="34" charset="0"/>
              </a:rPr>
              <a:t>Point de départ du préavis </a:t>
            </a:r>
            <a:r>
              <a:rPr lang="fr-FR" sz="2900" dirty="0" smtClean="0">
                <a:latin typeface="Arial" pitchFamily="34" charset="0"/>
                <a:cs typeface="Arial" pitchFamily="34" charset="0"/>
              </a:rPr>
              <a:t>= date de présentation de la lettre de notification</a:t>
            </a:r>
          </a:p>
          <a:p>
            <a:pPr>
              <a:buNone/>
            </a:pPr>
            <a:endParaRPr lang="fr-FR" sz="3600" b="1" u="sng" dirty="0" smtClean="0">
              <a:solidFill>
                <a:srgbClr val="0070C0"/>
              </a:solidFill>
              <a:latin typeface="Arial" pitchFamily="34" charset="0"/>
              <a:cs typeface="Arial" pitchFamily="34" charset="0"/>
            </a:endParaRPr>
          </a:p>
          <a:p>
            <a:pPr>
              <a:buNone/>
            </a:pPr>
            <a:r>
              <a:rPr lang="fr-FR" sz="3600" b="1" u="sng" dirty="0" smtClean="0">
                <a:solidFill>
                  <a:srgbClr val="0070C0"/>
                </a:solidFill>
                <a:latin typeface="Arial" pitchFamily="34" charset="0"/>
                <a:cs typeface="Arial" pitchFamily="34" charset="0"/>
              </a:rPr>
              <a:t>Absence de préavis</a:t>
            </a:r>
          </a:p>
          <a:p>
            <a:pPr>
              <a:buNone/>
            </a:pPr>
            <a:r>
              <a:rPr lang="fr-FR" dirty="0" smtClean="0">
                <a:latin typeface="Arial" pitchFamily="34" charset="0"/>
                <a:cs typeface="Arial" pitchFamily="34" charset="0"/>
              </a:rPr>
              <a:t>			</a:t>
            </a:r>
            <a:r>
              <a:rPr lang="fr-FR" sz="2900" dirty="0" smtClean="0">
                <a:latin typeface="Arial" pitchFamily="34" charset="0"/>
                <a:cs typeface="Arial" pitchFamily="34" charset="0"/>
              </a:rPr>
              <a:t>- en cours ou à expiration de la période d’essai</a:t>
            </a:r>
          </a:p>
          <a:p>
            <a:pPr>
              <a:buNone/>
            </a:pPr>
            <a:r>
              <a:rPr lang="fr-FR" sz="2900" dirty="0" smtClean="0">
                <a:latin typeface="Arial" pitchFamily="34" charset="0"/>
                <a:cs typeface="Arial" pitchFamily="34" charset="0"/>
              </a:rPr>
              <a:t>			- motifs disciplinaires</a:t>
            </a:r>
            <a:endParaRPr lang="fr-FR" sz="2900" dirty="0">
              <a:solidFill>
                <a:srgbClr val="C00000"/>
              </a:solidFill>
              <a:latin typeface="Arial" pitchFamily="34" charset="0"/>
              <a:cs typeface="Arial" pitchFamily="34" charset="0"/>
            </a:endParaRPr>
          </a:p>
        </p:txBody>
      </p:sp>
      <p:sp>
        <p:nvSpPr>
          <p:cNvPr id="2" name="Titre 1"/>
          <p:cNvSpPr>
            <a:spLocks noGrp="1"/>
          </p:cNvSpPr>
          <p:nvPr>
            <p:ph type="title"/>
          </p:nvPr>
        </p:nvSpPr>
        <p:spPr>
          <a:xfrm>
            <a:off x="467544" y="260648"/>
            <a:ext cx="8229600" cy="1143000"/>
          </a:xfrm>
        </p:spPr>
        <p:txBody>
          <a:bodyPr/>
          <a:lstStyle/>
          <a:p>
            <a:pPr algn="ctr"/>
            <a:r>
              <a:rPr lang="fr-FR" b="1" dirty="0" smtClean="0">
                <a:solidFill>
                  <a:srgbClr val="7030A0"/>
                </a:solidFill>
              </a:rPr>
              <a:t>La Procédure de licenciement</a:t>
            </a:r>
            <a:endParaRPr lang="fr-FR" dirty="0">
              <a:solidFill>
                <a:srgbClr val="7030A0"/>
              </a:solidFill>
            </a:endParaRPr>
          </a:p>
        </p:txBody>
      </p:sp>
      <p:pic>
        <p:nvPicPr>
          <p:cNvPr id="4"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68760"/>
            <a:ext cx="8229600" cy="5184576"/>
          </a:xfrm>
        </p:spPr>
        <p:txBody>
          <a:bodyPr>
            <a:normAutofit/>
          </a:bodyPr>
          <a:lstStyle/>
          <a:p>
            <a:pPr>
              <a:buNone/>
            </a:pPr>
            <a:endParaRPr lang="fr-FR" b="1" dirty="0" smtClean="0">
              <a:solidFill>
                <a:srgbClr val="0070C0"/>
              </a:solidFill>
              <a:latin typeface="Arial" pitchFamily="34" charset="0"/>
              <a:cs typeface="Arial" pitchFamily="34" charset="0"/>
            </a:endParaRPr>
          </a:p>
          <a:p>
            <a:pPr>
              <a:buNone/>
            </a:pPr>
            <a:r>
              <a:rPr lang="fr-FR" b="1" dirty="0" smtClean="0">
                <a:solidFill>
                  <a:srgbClr val="0070C0"/>
                </a:solidFill>
                <a:latin typeface="Arial" pitchFamily="34" charset="0"/>
                <a:cs typeface="Arial" pitchFamily="34" charset="0"/>
              </a:rPr>
              <a:t>L’entretien </a:t>
            </a:r>
            <a:r>
              <a:rPr lang="fr-FR" b="1" dirty="0" smtClean="0">
                <a:solidFill>
                  <a:srgbClr val="0070C0"/>
                </a:solidFill>
                <a:latin typeface="Arial" pitchFamily="34" charset="0"/>
                <a:cs typeface="Arial" pitchFamily="34" charset="0"/>
              </a:rPr>
              <a:t>préalable au licenciement </a:t>
            </a:r>
            <a:r>
              <a:rPr lang="fr-FR" b="1" dirty="0" smtClean="0">
                <a:solidFill>
                  <a:srgbClr val="0070C0"/>
                </a:solidFill>
                <a:latin typeface="Arial" pitchFamily="34" charset="0"/>
                <a:cs typeface="Arial" pitchFamily="34" charset="0"/>
              </a:rPr>
              <a:t> </a:t>
            </a:r>
            <a:endParaRPr lang="fr-FR" b="1" dirty="0" smtClean="0">
              <a:solidFill>
                <a:srgbClr val="0070C0"/>
              </a:solidFill>
              <a:latin typeface="Arial" pitchFamily="34" charset="0"/>
              <a:cs typeface="Arial" pitchFamily="34" charset="0"/>
            </a:endParaRPr>
          </a:p>
          <a:p>
            <a:pPr>
              <a:buNone/>
            </a:pPr>
            <a:r>
              <a:rPr lang="fr-FR" dirty="0" smtClean="0">
                <a:latin typeface="Arial" pitchFamily="34" charset="0"/>
                <a:cs typeface="Arial" pitchFamily="34" charset="0"/>
              </a:rPr>
              <a:t>	- </a:t>
            </a:r>
            <a:r>
              <a:rPr lang="fr-FR" u="sng" dirty="0" smtClean="0">
                <a:latin typeface="Arial" pitchFamily="34" charset="0"/>
                <a:cs typeface="Arial" pitchFamily="34" charset="0"/>
              </a:rPr>
              <a:t>Convocation par lettre recommandée AR ou contre décharge</a:t>
            </a:r>
          </a:p>
          <a:p>
            <a:pPr>
              <a:buNone/>
            </a:pPr>
            <a:r>
              <a:rPr lang="fr-FR" dirty="0" smtClean="0">
                <a:latin typeface="Arial" pitchFamily="34" charset="0"/>
                <a:cs typeface="Arial" pitchFamily="34" charset="0"/>
              </a:rPr>
              <a:t>	- Lettre → objet de la convocation.</a:t>
            </a:r>
          </a:p>
          <a:p>
            <a:pPr>
              <a:buNone/>
            </a:pPr>
            <a:r>
              <a:rPr lang="fr-FR" dirty="0" smtClean="0">
                <a:latin typeface="Arial" pitchFamily="34" charset="0"/>
                <a:cs typeface="Arial" pitchFamily="34" charset="0"/>
              </a:rPr>
              <a:t>	- Délai de l’entretien ≥ 5 jours remise de la lettre</a:t>
            </a:r>
          </a:p>
          <a:p>
            <a:pPr>
              <a:buNone/>
            </a:pPr>
            <a:r>
              <a:rPr lang="fr-FR" dirty="0" smtClean="0">
                <a:latin typeface="Arial" pitchFamily="34" charset="0"/>
                <a:cs typeface="Arial" pitchFamily="34" charset="0"/>
              </a:rPr>
              <a:t>	- Possibilité de se faire accompagner par la personne de son choix</a:t>
            </a:r>
          </a:p>
          <a:p>
            <a:pPr>
              <a:buNone/>
            </a:pPr>
            <a:endParaRPr lang="fr-FR" dirty="0" smtClean="0">
              <a:latin typeface="Arial" pitchFamily="34" charset="0"/>
              <a:cs typeface="Arial" pitchFamily="34" charset="0"/>
            </a:endParaRPr>
          </a:p>
          <a:p>
            <a:pPr>
              <a:buNone/>
            </a:pPr>
            <a:endParaRPr lang="fr-FR" b="1" dirty="0">
              <a:solidFill>
                <a:srgbClr val="0070C0"/>
              </a:solidFill>
              <a:latin typeface="Arial" pitchFamily="34" charset="0"/>
              <a:cs typeface="Arial" pitchFamily="34" charset="0"/>
            </a:endParaRPr>
          </a:p>
        </p:txBody>
      </p:sp>
      <p:sp>
        <p:nvSpPr>
          <p:cNvPr id="2" name="Titre 1"/>
          <p:cNvSpPr>
            <a:spLocks noGrp="1"/>
          </p:cNvSpPr>
          <p:nvPr>
            <p:ph type="title"/>
          </p:nvPr>
        </p:nvSpPr>
        <p:spPr/>
        <p:txBody>
          <a:bodyPr/>
          <a:lstStyle/>
          <a:p>
            <a:pPr algn="ctr"/>
            <a:r>
              <a:rPr lang="fr-FR" b="1" dirty="0" smtClean="0">
                <a:solidFill>
                  <a:srgbClr val="7030A0"/>
                </a:solidFill>
              </a:rPr>
              <a:t>La Procédure de licenciement</a:t>
            </a:r>
            <a:endParaRPr lang="fr-FR" dirty="0">
              <a:solidFill>
                <a:srgbClr val="7030A0"/>
              </a:solidFill>
            </a:endParaRPr>
          </a:p>
        </p:txBody>
      </p:sp>
      <p:pic>
        <p:nvPicPr>
          <p:cNvPr id="4"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68760"/>
            <a:ext cx="8229600" cy="5184576"/>
          </a:xfrm>
        </p:spPr>
        <p:txBody>
          <a:bodyPr>
            <a:normAutofit fontScale="92500"/>
          </a:bodyPr>
          <a:lstStyle/>
          <a:p>
            <a:pPr>
              <a:buNone/>
            </a:pPr>
            <a:r>
              <a:rPr lang="fr-FR" b="1" dirty="0" smtClean="0">
                <a:solidFill>
                  <a:srgbClr val="0070C0"/>
                </a:solidFill>
                <a:latin typeface="Arial" pitchFamily="34" charset="0"/>
                <a:cs typeface="Arial" pitchFamily="34" charset="0"/>
              </a:rPr>
              <a:t>La saisine de la Commission Consultative Paritaire</a:t>
            </a:r>
          </a:p>
          <a:p>
            <a:pPr>
              <a:buNone/>
            </a:pPr>
            <a:r>
              <a:rPr lang="fr-FR" dirty="0" smtClean="0">
                <a:latin typeface="Arial" pitchFamily="34" charset="0"/>
                <a:cs typeface="Arial" pitchFamily="34" charset="0"/>
              </a:rPr>
              <a:t>	- Saisine de la CCP </a:t>
            </a:r>
            <a:r>
              <a:rPr lang="fr-FR" i="1" u="sng" dirty="0" smtClean="0">
                <a:solidFill>
                  <a:srgbClr val="FF0000"/>
                </a:solidFill>
                <a:latin typeface="Arial" pitchFamily="34" charset="0"/>
                <a:cs typeface="Arial" pitchFamily="34" charset="0"/>
              </a:rPr>
              <a:t>avant</a:t>
            </a:r>
            <a:r>
              <a:rPr lang="fr-FR" dirty="0" smtClean="0">
                <a:latin typeface="Arial" pitchFamily="34" charset="0"/>
                <a:cs typeface="Arial" pitchFamily="34" charset="0"/>
              </a:rPr>
              <a:t> entretien préalable en cas de licenciement d’un agent</a:t>
            </a:r>
          </a:p>
          <a:p>
            <a:pPr>
              <a:buNone/>
            </a:pPr>
            <a:r>
              <a:rPr lang="fr-FR" dirty="0" smtClean="0">
                <a:latin typeface="Arial" pitchFamily="34" charset="0"/>
                <a:cs typeface="Arial" pitchFamily="34" charset="0"/>
              </a:rPr>
              <a:t>	- siégeant aux organismes consultatifs</a:t>
            </a:r>
          </a:p>
          <a:p>
            <a:pPr>
              <a:buNone/>
            </a:pPr>
            <a:r>
              <a:rPr lang="fr-FR" dirty="0" smtClean="0">
                <a:latin typeface="Arial" pitchFamily="34" charset="0"/>
                <a:cs typeface="Arial" pitchFamily="34" charset="0"/>
              </a:rPr>
              <a:t>	- ayant obtenu une ASA syndicale dans les 12 mois</a:t>
            </a:r>
          </a:p>
          <a:p>
            <a:pPr>
              <a:buNone/>
            </a:pPr>
            <a:r>
              <a:rPr lang="fr-FR" dirty="0" smtClean="0">
                <a:latin typeface="Arial" pitchFamily="34" charset="0"/>
                <a:cs typeface="Arial" pitchFamily="34" charset="0"/>
              </a:rPr>
              <a:t>	- bénéficiant d’une décharge d’activité syndicale ≥ 20%</a:t>
            </a:r>
          </a:p>
          <a:p>
            <a:pPr>
              <a:buNone/>
            </a:pPr>
            <a:r>
              <a:rPr lang="fr-FR" dirty="0" smtClean="0">
                <a:latin typeface="Arial" pitchFamily="34" charset="0"/>
                <a:cs typeface="Arial" pitchFamily="34" charset="0"/>
              </a:rPr>
              <a:t>	- ancien représentant du personnel (délai = 12 mois après fin de mandat)</a:t>
            </a:r>
          </a:p>
          <a:p>
            <a:pPr>
              <a:buNone/>
            </a:pPr>
            <a:r>
              <a:rPr lang="fr-FR" dirty="0" smtClean="0">
                <a:latin typeface="Arial" pitchFamily="34" charset="0"/>
                <a:cs typeface="Arial" pitchFamily="34" charset="0"/>
              </a:rPr>
              <a:t>	- candidat non élu (délai 6 mois après élections)</a:t>
            </a:r>
          </a:p>
          <a:p>
            <a:pPr>
              <a:buNone/>
            </a:pPr>
            <a:r>
              <a:rPr lang="fr-FR" dirty="0" smtClean="0">
                <a:solidFill>
                  <a:srgbClr val="FF0000"/>
                </a:solidFill>
                <a:latin typeface="Arial" pitchFamily="34" charset="0"/>
                <a:cs typeface="Arial" pitchFamily="34" charset="0"/>
              </a:rPr>
              <a:t>Saisine </a:t>
            </a:r>
            <a:r>
              <a:rPr lang="fr-FR" b="1" i="1" u="sng" dirty="0" smtClean="0">
                <a:solidFill>
                  <a:srgbClr val="FF0000"/>
                </a:solidFill>
                <a:latin typeface="Arial" pitchFamily="34" charset="0"/>
                <a:cs typeface="Arial" pitchFamily="34" charset="0"/>
              </a:rPr>
              <a:t>préalable</a:t>
            </a:r>
            <a:r>
              <a:rPr lang="fr-FR" dirty="0" smtClean="0">
                <a:solidFill>
                  <a:srgbClr val="FF0000"/>
                </a:solidFill>
                <a:latin typeface="Arial" pitchFamily="34" charset="0"/>
                <a:cs typeface="Arial" pitchFamily="34" charset="0"/>
              </a:rPr>
              <a:t> à</a:t>
            </a:r>
            <a:r>
              <a:rPr lang="fr-FR" dirty="0" smtClean="0">
                <a:solidFill>
                  <a:srgbClr val="FF0000"/>
                </a:solidFill>
              </a:rPr>
              <a:t> la notification de la décision de</a:t>
            </a:r>
          </a:p>
          <a:p>
            <a:pPr>
              <a:buNone/>
            </a:pPr>
            <a:r>
              <a:rPr lang="fr-FR" dirty="0" smtClean="0">
                <a:solidFill>
                  <a:srgbClr val="FF0000"/>
                </a:solidFill>
              </a:rPr>
              <a:t>		licenciement.</a:t>
            </a:r>
            <a:endParaRPr lang="fr-FR" dirty="0">
              <a:solidFill>
                <a:srgbClr val="FF0000"/>
              </a:solidFill>
            </a:endParaRPr>
          </a:p>
        </p:txBody>
      </p:sp>
      <p:sp>
        <p:nvSpPr>
          <p:cNvPr id="2" name="Titre 1"/>
          <p:cNvSpPr>
            <a:spLocks noGrp="1"/>
          </p:cNvSpPr>
          <p:nvPr>
            <p:ph type="title"/>
          </p:nvPr>
        </p:nvSpPr>
        <p:spPr/>
        <p:txBody>
          <a:bodyPr/>
          <a:lstStyle/>
          <a:p>
            <a:pPr algn="ctr"/>
            <a:r>
              <a:rPr lang="fr-FR" b="1" dirty="0" smtClean="0">
                <a:solidFill>
                  <a:srgbClr val="7030A0"/>
                </a:solidFill>
              </a:rPr>
              <a:t>La Procédure de licenciement</a:t>
            </a:r>
            <a:endParaRPr lang="fr-FR" dirty="0">
              <a:solidFill>
                <a:srgbClr val="7030A0"/>
              </a:solidFill>
            </a:endParaRPr>
          </a:p>
        </p:txBody>
      </p:sp>
      <p:pic>
        <p:nvPicPr>
          <p:cNvPr id="4"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71600" y="1268760"/>
            <a:ext cx="7715200" cy="5184576"/>
          </a:xfrm>
        </p:spPr>
        <p:txBody>
          <a:bodyPr>
            <a:normAutofit fontScale="92500"/>
          </a:bodyPr>
          <a:lstStyle/>
          <a:p>
            <a:pPr>
              <a:buNone/>
            </a:pPr>
            <a:r>
              <a:rPr lang="fr-FR" b="1" dirty="0" smtClean="0">
                <a:solidFill>
                  <a:srgbClr val="0070C0"/>
                </a:solidFill>
                <a:latin typeface="Arial" pitchFamily="34" charset="0"/>
                <a:cs typeface="Arial" pitchFamily="34" charset="0"/>
              </a:rPr>
              <a:t>La lettre de notification du licenciement</a:t>
            </a:r>
          </a:p>
          <a:p>
            <a:pPr>
              <a:buNone/>
            </a:pPr>
            <a:r>
              <a:rPr lang="fr-FR" dirty="0" smtClean="0">
                <a:latin typeface="Arial" pitchFamily="34" charset="0"/>
                <a:cs typeface="Arial" pitchFamily="34" charset="0"/>
              </a:rPr>
              <a:t>	- Recommandée AR ou remise contre décharge</a:t>
            </a:r>
          </a:p>
          <a:p>
            <a:pPr>
              <a:buNone/>
            </a:pPr>
            <a:r>
              <a:rPr lang="fr-FR" dirty="0" smtClean="0">
                <a:latin typeface="Arial" pitchFamily="34" charset="0"/>
                <a:cs typeface="Arial" pitchFamily="34" charset="0"/>
              </a:rPr>
              <a:t>	- Motifs de licenciement</a:t>
            </a:r>
          </a:p>
          <a:p>
            <a:pPr>
              <a:buNone/>
            </a:pPr>
            <a:r>
              <a:rPr lang="fr-FR" dirty="0" smtClean="0">
                <a:latin typeface="Arial" pitchFamily="34" charset="0"/>
                <a:cs typeface="Arial" pitchFamily="34" charset="0"/>
              </a:rPr>
              <a:t>	- Date du licenciement (durée des congés annuels + préavis)</a:t>
            </a:r>
          </a:p>
          <a:p>
            <a:pPr>
              <a:buNone/>
            </a:pPr>
            <a:r>
              <a:rPr lang="fr-FR" dirty="0" smtClean="0">
                <a:latin typeface="Arial" pitchFamily="34" charset="0"/>
                <a:cs typeface="Arial" pitchFamily="34" charset="0"/>
              </a:rPr>
              <a:t>	- Invitation à demander un reclassement dans le délai du ½ préavis</a:t>
            </a:r>
          </a:p>
          <a:p>
            <a:pPr>
              <a:buNone/>
            </a:pPr>
            <a:r>
              <a:rPr lang="fr-FR" dirty="0" smtClean="0">
                <a:latin typeface="Arial" pitchFamily="34" charset="0"/>
                <a:cs typeface="Arial" pitchFamily="34" charset="0"/>
              </a:rPr>
              <a:t>	- Préciser les conditions sur les offres de reclassement</a:t>
            </a:r>
          </a:p>
          <a:p>
            <a:pPr>
              <a:buNone/>
            </a:pPr>
            <a:r>
              <a:rPr lang="fr-FR" dirty="0" smtClean="0">
                <a:latin typeface="Arial" pitchFamily="34" charset="0"/>
                <a:cs typeface="Arial" pitchFamily="34" charset="0"/>
              </a:rPr>
              <a:t>	- Si l’agent refuse le bénéfice de la procédure de</a:t>
            </a:r>
          </a:p>
          <a:p>
            <a:pPr>
              <a:buNone/>
            </a:pPr>
            <a:r>
              <a:rPr lang="fr-FR" dirty="0" smtClean="0">
                <a:latin typeface="Arial" pitchFamily="34" charset="0"/>
                <a:cs typeface="Arial" pitchFamily="34" charset="0"/>
              </a:rPr>
              <a:t>	reclassement : licenciement au terme du préavis ou en cas de demande dans le délai.</a:t>
            </a:r>
            <a:endParaRPr lang="fr-FR" dirty="0">
              <a:solidFill>
                <a:srgbClr val="C00000"/>
              </a:solidFill>
              <a:latin typeface="Arial" pitchFamily="34" charset="0"/>
              <a:cs typeface="Arial" pitchFamily="34" charset="0"/>
            </a:endParaRPr>
          </a:p>
        </p:txBody>
      </p:sp>
      <p:sp>
        <p:nvSpPr>
          <p:cNvPr id="2" name="Titre 1"/>
          <p:cNvSpPr>
            <a:spLocks noGrp="1"/>
          </p:cNvSpPr>
          <p:nvPr>
            <p:ph type="title"/>
          </p:nvPr>
        </p:nvSpPr>
        <p:spPr/>
        <p:txBody>
          <a:bodyPr/>
          <a:lstStyle/>
          <a:p>
            <a:pPr algn="ctr"/>
            <a:r>
              <a:rPr lang="fr-FR" b="1" dirty="0" smtClean="0">
                <a:solidFill>
                  <a:srgbClr val="7030A0"/>
                </a:solidFill>
              </a:rPr>
              <a:t>La Procédure de licenciement</a:t>
            </a:r>
            <a:endParaRPr lang="fr-FR" dirty="0">
              <a:solidFill>
                <a:srgbClr val="7030A0"/>
              </a:solidFill>
            </a:endParaRPr>
          </a:p>
        </p:txBody>
      </p:sp>
      <p:pic>
        <p:nvPicPr>
          <p:cNvPr id="4"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68760"/>
            <a:ext cx="8229600" cy="5184576"/>
          </a:xfrm>
        </p:spPr>
        <p:txBody>
          <a:bodyPr>
            <a:normAutofit/>
          </a:bodyPr>
          <a:lstStyle/>
          <a:p>
            <a:pPr>
              <a:buNone/>
            </a:pPr>
            <a:r>
              <a:rPr lang="fr-FR" dirty="0" smtClean="0"/>
              <a:t>- </a:t>
            </a:r>
            <a:r>
              <a:rPr lang="fr-FR" b="1" dirty="0" smtClean="0">
                <a:solidFill>
                  <a:srgbClr val="0070C0"/>
                </a:solidFill>
                <a:latin typeface="Arial" pitchFamily="34" charset="0"/>
                <a:cs typeface="Arial" pitchFamily="34" charset="0"/>
              </a:rPr>
              <a:t>Agents en CDI ou en CDD </a:t>
            </a:r>
            <a:r>
              <a:rPr lang="fr-FR" dirty="0" smtClean="0">
                <a:latin typeface="Arial" pitchFamily="34" charset="0"/>
                <a:cs typeface="Arial" pitchFamily="34" charset="0"/>
              </a:rPr>
              <a:t>(licenciés avant le terme du CDD)</a:t>
            </a:r>
          </a:p>
          <a:p>
            <a:pPr>
              <a:buNone/>
            </a:pPr>
            <a:r>
              <a:rPr lang="fr-FR" dirty="0" smtClean="0">
                <a:latin typeface="Arial" pitchFamily="34" charset="0"/>
                <a:cs typeface="Arial" pitchFamily="34" charset="0"/>
              </a:rPr>
              <a:t>- </a:t>
            </a:r>
            <a:r>
              <a:rPr lang="fr-FR" b="1" dirty="0" smtClean="0">
                <a:solidFill>
                  <a:srgbClr val="0070C0"/>
                </a:solidFill>
                <a:latin typeface="Arial" pitchFamily="34" charset="0"/>
                <a:cs typeface="Arial" pitchFamily="34" charset="0"/>
              </a:rPr>
              <a:t>Pas d’indemnité pour les agents</a:t>
            </a:r>
          </a:p>
          <a:p>
            <a:pPr>
              <a:buNone/>
            </a:pPr>
            <a:r>
              <a:rPr lang="fr-FR" dirty="0" smtClean="0">
                <a:latin typeface="Arial" pitchFamily="34" charset="0"/>
                <a:cs typeface="Arial" pitchFamily="34" charset="0"/>
              </a:rPr>
              <a:t>		- détachés ou en disponibilité</a:t>
            </a:r>
          </a:p>
          <a:p>
            <a:pPr>
              <a:buNone/>
            </a:pPr>
            <a:r>
              <a:rPr lang="fr-FR" dirty="0" smtClean="0">
                <a:latin typeface="Arial" pitchFamily="34" charset="0"/>
                <a:cs typeface="Arial" pitchFamily="34" charset="0"/>
              </a:rPr>
              <a:t>		- qui retrouvent un emploi public</a:t>
            </a:r>
          </a:p>
          <a:p>
            <a:pPr>
              <a:buNone/>
            </a:pPr>
            <a:r>
              <a:rPr lang="fr-FR" dirty="0" smtClean="0">
                <a:latin typeface="Arial" pitchFamily="34" charset="0"/>
                <a:cs typeface="Arial" pitchFamily="34" charset="0"/>
              </a:rPr>
              <a:t>		- ayant atteint l’âge d’ouverture du droit à   	  pension au taux plein</a:t>
            </a:r>
          </a:p>
          <a:p>
            <a:pPr>
              <a:buNone/>
            </a:pPr>
            <a:r>
              <a:rPr lang="fr-FR" dirty="0" smtClean="0">
                <a:latin typeface="Arial" pitchFamily="34" charset="0"/>
                <a:cs typeface="Arial" pitchFamily="34" charset="0"/>
              </a:rPr>
              <a:t>		- démissionnaires</a:t>
            </a:r>
          </a:p>
          <a:p>
            <a:pPr>
              <a:buNone/>
            </a:pPr>
            <a:r>
              <a:rPr lang="fr-FR" dirty="0" smtClean="0">
                <a:latin typeface="Arial" pitchFamily="34" charset="0"/>
                <a:cs typeface="Arial" pitchFamily="34" charset="0"/>
              </a:rPr>
              <a:t>		- bénéficiaires d’un reclassement</a:t>
            </a:r>
          </a:p>
          <a:p>
            <a:pPr>
              <a:buNone/>
            </a:pPr>
            <a:r>
              <a:rPr lang="fr-FR" dirty="0" smtClean="0">
                <a:latin typeface="Arial" pitchFamily="34" charset="0"/>
                <a:cs typeface="Arial" pitchFamily="34" charset="0"/>
              </a:rPr>
              <a:t>		- qui acceptent une modification de leur contrat</a:t>
            </a:r>
          </a:p>
          <a:p>
            <a:pPr>
              <a:buNone/>
            </a:pPr>
            <a:r>
              <a:rPr lang="fr-FR" dirty="0" smtClean="0">
                <a:latin typeface="Arial" pitchFamily="34" charset="0"/>
                <a:cs typeface="Arial" pitchFamily="34" charset="0"/>
              </a:rPr>
              <a:t>		- licenciés pour motif disciplinaire</a:t>
            </a:r>
            <a:endParaRPr lang="fr-FR" dirty="0">
              <a:solidFill>
                <a:srgbClr val="C00000"/>
              </a:solidFill>
              <a:latin typeface="Arial" pitchFamily="34" charset="0"/>
              <a:cs typeface="Arial" pitchFamily="34" charset="0"/>
            </a:endParaRPr>
          </a:p>
        </p:txBody>
      </p:sp>
      <p:sp>
        <p:nvSpPr>
          <p:cNvPr id="2" name="Titre 1"/>
          <p:cNvSpPr>
            <a:spLocks noGrp="1"/>
          </p:cNvSpPr>
          <p:nvPr>
            <p:ph type="title"/>
          </p:nvPr>
        </p:nvSpPr>
        <p:spPr/>
        <p:txBody>
          <a:bodyPr/>
          <a:lstStyle/>
          <a:p>
            <a:pPr algn="ctr"/>
            <a:r>
              <a:rPr lang="fr-FR" b="1" dirty="0" smtClean="0">
                <a:solidFill>
                  <a:srgbClr val="7030A0"/>
                </a:solidFill>
              </a:rPr>
              <a:t>L’indemnité de licenciement</a:t>
            </a:r>
            <a:endParaRPr lang="fr-FR" dirty="0">
              <a:solidFill>
                <a:srgbClr val="7030A0"/>
              </a:solidFill>
            </a:endParaRPr>
          </a:p>
        </p:txBody>
      </p:sp>
      <p:pic>
        <p:nvPicPr>
          <p:cNvPr id="4"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25000" lnSpcReduction="20000"/>
          </a:bodyPr>
          <a:lstStyle/>
          <a:p>
            <a:pPr algn="ctr">
              <a:buNone/>
            </a:pPr>
            <a:endParaRPr lang="fr-FR" sz="3600" b="1" dirty="0" smtClean="0">
              <a:solidFill>
                <a:srgbClr val="0070C0"/>
              </a:solidFill>
              <a:latin typeface="Comic Sans MS" pitchFamily="66" charset="0"/>
            </a:endParaRPr>
          </a:p>
          <a:p>
            <a:pPr algn="ctr">
              <a:buNone/>
            </a:pPr>
            <a:endParaRPr lang="fr-FR" sz="5800" b="1" dirty="0" smtClean="0">
              <a:solidFill>
                <a:srgbClr val="7030A0"/>
              </a:solidFill>
              <a:latin typeface="Comic Sans MS" pitchFamily="66" charset="0"/>
            </a:endParaRPr>
          </a:p>
          <a:p>
            <a:pPr algn="ctr">
              <a:buNone/>
            </a:pPr>
            <a:r>
              <a:rPr lang="fr-FR" sz="14400" b="1" dirty="0" smtClean="0">
                <a:solidFill>
                  <a:srgbClr val="7030A0"/>
                </a:solidFill>
                <a:latin typeface="Arial Black" pitchFamily="34" charset="0"/>
              </a:rPr>
              <a:t>Merci de votre attention</a:t>
            </a:r>
          </a:p>
          <a:p>
            <a:pPr algn="ctr">
              <a:buNone/>
            </a:pPr>
            <a:endParaRPr lang="fr-FR" sz="8000" b="1" dirty="0" smtClean="0">
              <a:solidFill>
                <a:srgbClr val="7030A0"/>
              </a:solidFill>
              <a:latin typeface="Arial Black" pitchFamily="34" charset="0"/>
            </a:endParaRPr>
          </a:p>
          <a:p>
            <a:pPr algn="ctr">
              <a:buNone/>
            </a:pPr>
            <a:endParaRPr lang="fr-FR" sz="8000" b="1" dirty="0" smtClean="0">
              <a:solidFill>
                <a:srgbClr val="7030A0"/>
              </a:solidFill>
              <a:latin typeface="Arial Black" pitchFamily="34" charset="0"/>
            </a:endParaRPr>
          </a:p>
          <a:p>
            <a:pPr algn="ctr">
              <a:buNone/>
            </a:pPr>
            <a:endParaRPr lang="fr-FR" sz="8000" b="1" dirty="0" smtClean="0">
              <a:solidFill>
                <a:srgbClr val="7030A0"/>
              </a:solidFill>
              <a:latin typeface="Arial Black" pitchFamily="34" charset="0"/>
            </a:endParaRPr>
          </a:p>
          <a:p>
            <a:pPr algn="ctr">
              <a:buNone/>
            </a:pPr>
            <a:endParaRPr lang="fr-FR" sz="8000" b="1" dirty="0" smtClean="0">
              <a:solidFill>
                <a:srgbClr val="7030A0"/>
              </a:solidFill>
              <a:latin typeface="Arial Black" pitchFamily="34" charset="0"/>
            </a:endParaRPr>
          </a:p>
          <a:p>
            <a:pPr algn="ctr">
              <a:buNone/>
            </a:pPr>
            <a:endParaRPr lang="fr-FR" sz="8000" b="1" dirty="0" smtClean="0">
              <a:solidFill>
                <a:srgbClr val="7030A0"/>
              </a:solidFill>
              <a:latin typeface="Arial Black" pitchFamily="34" charset="0"/>
            </a:endParaRPr>
          </a:p>
          <a:p>
            <a:pPr algn="ctr">
              <a:buNone/>
            </a:pPr>
            <a:r>
              <a:rPr lang="fr-FR" sz="8000" b="1" dirty="0" smtClean="0">
                <a:solidFill>
                  <a:srgbClr val="00B0F0"/>
                </a:solidFill>
                <a:latin typeface="Arial Black" pitchFamily="34" charset="0"/>
              </a:rPr>
              <a:t>Magali BELOTTI</a:t>
            </a:r>
          </a:p>
          <a:p>
            <a:pPr algn="ctr">
              <a:buNone/>
            </a:pPr>
            <a:endParaRPr lang="fr-FR" sz="8000" b="1" dirty="0" smtClean="0">
              <a:solidFill>
                <a:srgbClr val="00B0F0"/>
              </a:solidFill>
              <a:latin typeface="Arial Black" pitchFamily="34" charset="0"/>
              <a:cs typeface="Arial" pitchFamily="34" charset="0"/>
            </a:endParaRPr>
          </a:p>
          <a:p>
            <a:pPr algn="ctr">
              <a:buNone/>
            </a:pPr>
            <a:r>
              <a:rPr lang="fr-FR" sz="8000" b="1" dirty="0" smtClean="0">
                <a:solidFill>
                  <a:srgbClr val="00B0F0"/>
                </a:solidFill>
                <a:latin typeface="Arial Black" pitchFamily="34" charset="0"/>
              </a:rPr>
              <a:t>Responsable Pôle Emploi – Aide au Recrutement </a:t>
            </a:r>
          </a:p>
          <a:p>
            <a:pPr algn="ctr">
              <a:buNone/>
            </a:pPr>
            <a:r>
              <a:rPr lang="fr-FR" sz="8000" b="1" dirty="0" smtClean="0">
                <a:solidFill>
                  <a:srgbClr val="00B0F0"/>
                </a:solidFill>
                <a:latin typeface="Arial Black" pitchFamily="34" charset="0"/>
              </a:rPr>
              <a:t>CDG 11</a:t>
            </a:r>
          </a:p>
          <a:p>
            <a:pPr algn="ctr">
              <a:buNone/>
            </a:pPr>
            <a:endParaRPr lang="fr-FR" sz="8000" b="1" dirty="0" smtClean="0">
              <a:solidFill>
                <a:srgbClr val="00B0F0"/>
              </a:solidFill>
              <a:latin typeface="Arial Black" pitchFamily="34" charset="0"/>
            </a:endParaRPr>
          </a:p>
          <a:p>
            <a:pPr algn="ctr">
              <a:buNone/>
            </a:pPr>
            <a:r>
              <a:rPr lang="fr-FR" sz="8000" b="1" dirty="0" smtClean="0">
                <a:solidFill>
                  <a:srgbClr val="00B0F0"/>
                </a:solidFill>
                <a:latin typeface="Arial Black" pitchFamily="34" charset="0"/>
              </a:rPr>
              <a:t> </a:t>
            </a:r>
            <a:endParaRPr lang="fr-FR" sz="7600" b="1" dirty="0" smtClean="0">
              <a:solidFill>
                <a:srgbClr val="00B0F0"/>
              </a:solidFill>
              <a:latin typeface="Arial Black" pitchFamily="34" charset="0"/>
            </a:endParaRPr>
          </a:p>
          <a:p>
            <a:pPr algn="ctr">
              <a:buNone/>
            </a:pPr>
            <a:endParaRPr lang="fr-FR" sz="3600" b="1" dirty="0" smtClean="0">
              <a:solidFill>
                <a:srgbClr val="7030A0"/>
              </a:solidFill>
              <a:latin typeface="Comic Sans MS" pitchFamily="66" charset="0"/>
            </a:endParaRPr>
          </a:p>
          <a:p>
            <a:pPr algn="ctr">
              <a:buNone/>
            </a:pPr>
            <a:r>
              <a:rPr lang="fr-FR" sz="3600" b="1" dirty="0" smtClean="0">
                <a:solidFill>
                  <a:srgbClr val="7030A0"/>
                </a:solidFill>
                <a:latin typeface="Comic Sans MS" pitchFamily="66" charset="0"/>
              </a:rPr>
              <a:t> </a:t>
            </a:r>
          </a:p>
          <a:p>
            <a:pPr>
              <a:buNone/>
            </a:pPr>
            <a:endParaRPr lang="fr-FR" dirty="0"/>
          </a:p>
        </p:txBody>
      </p:sp>
      <p:sp>
        <p:nvSpPr>
          <p:cNvPr id="2" name="Titre 1"/>
          <p:cNvSpPr>
            <a:spLocks noGrp="1"/>
          </p:cNvSpPr>
          <p:nvPr>
            <p:ph type="title"/>
          </p:nvPr>
        </p:nvSpPr>
        <p:spPr/>
        <p:txBody>
          <a:bodyPr/>
          <a:lstStyle/>
          <a:p>
            <a:r>
              <a:rPr lang="fr-FR" smtClean="0"/>
              <a:t> </a:t>
            </a:r>
            <a:endParaRPr lang="fr-FR" dirty="0"/>
          </a:p>
        </p:txBody>
      </p:sp>
      <p:pic>
        <p:nvPicPr>
          <p:cNvPr id="4"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457200" y="1772816"/>
            <a:ext cx="8363272" cy="4536504"/>
          </a:xfrm>
        </p:spPr>
        <p:txBody>
          <a:bodyPr>
            <a:normAutofit fontScale="62500" lnSpcReduction="20000"/>
          </a:bodyPr>
          <a:lstStyle/>
          <a:p>
            <a:pPr algn="just">
              <a:buNone/>
            </a:pPr>
            <a:r>
              <a:rPr lang="fr-FR" b="1" dirty="0">
                <a:solidFill>
                  <a:srgbClr val="0070C0"/>
                </a:solidFill>
                <a:latin typeface="Arial" pitchFamily="34" charset="0"/>
                <a:cs typeface="Arial" pitchFamily="34" charset="0"/>
              </a:rPr>
              <a:t>La loi du 12 mars 2012 relative à l'accès à l'emploi titulaire et </a:t>
            </a:r>
            <a:r>
              <a:rPr lang="fr-FR" b="1" dirty="0" smtClean="0">
                <a:solidFill>
                  <a:srgbClr val="0070C0"/>
                </a:solidFill>
                <a:latin typeface="Arial" pitchFamily="34" charset="0"/>
                <a:cs typeface="Arial" pitchFamily="34" charset="0"/>
              </a:rPr>
              <a:t>à l'amélioration</a:t>
            </a:r>
          </a:p>
          <a:p>
            <a:pPr algn="just">
              <a:buNone/>
            </a:pPr>
            <a:r>
              <a:rPr lang="fr-FR" dirty="0" smtClean="0">
                <a:solidFill>
                  <a:srgbClr val="0070C0"/>
                </a:solidFill>
                <a:latin typeface="Arial" pitchFamily="34" charset="0"/>
                <a:cs typeface="Arial" pitchFamily="34" charset="0"/>
              </a:rPr>
              <a:t>des </a:t>
            </a:r>
            <a:r>
              <a:rPr lang="fr-FR" dirty="0">
                <a:solidFill>
                  <a:srgbClr val="0070C0"/>
                </a:solidFill>
                <a:latin typeface="Arial" pitchFamily="34" charset="0"/>
                <a:cs typeface="Arial" pitchFamily="34" charset="0"/>
              </a:rPr>
              <a:t>conditions d'emploi des agents contractuels dans la fonction publique a</a:t>
            </a:r>
          </a:p>
          <a:p>
            <a:pPr algn="just">
              <a:buNone/>
            </a:pPr>
            <a:r>
              <a:rPr lang="fr-FR" dirty="0">
                <a:solidFill>
                  <a:srgbClr val="0070C0"/>
                </a:solidFill>
                <a:latin typeface="Arial" pitchFamily="34" charset="0"/>
                <a:cs typeface="Arial" pitchFamily="34" charset="0"/>
              </a:rPr>
              <a:t>créé </a:t>
            </a:r>
            <a:r>
              <a:rPr lang="fr-FR" b="1" dirty="0">
                <a:solidFill>
                  <a:srgbClr val="C00000"/>
                </a:solidFill>
                <a:latin typeface="Arial" pitchFamily="34" charset="0"/>
                <a:cs typeface="Arial" pitchFamily="34" charset="0"/>
              </a:rPr>
              <a:t>les commissions consultatives paritaires (CCP).</a:t>
            </a:r>
          </a:p>
          <a:p>
            <a:pPr algn="just">
              <a:buNone/>
            </a:pPr>
            <a:endParaRPr lang="fr-FR" b="1" dirty="0" smtClean="0">
              <a:solidFill>
                <a:srgbClr val="0070C0"/>
              </a:solidFill>
              <a:latin typeface="Arial" pitchFamily="34" charset="0"/>
              <a:cs typeface="Arial" pitchFamily="34" charset="0"/>
            </a:endParaRPr>
          </a:p>
          <a:p>
            <a:pPr algn="just">
              <a:buNone/>
            </a:pPr>
            <a:r>
              <a:rPr lang="fr-FR" b="1" dirty="0" smtClean="0">
                <a:solidFill>
                  <a:srgbClr val="C00000"/>
                </a:solidFill>
                <a:latin typeface="Arial" pitchFamily="34" charset="0"/>
                <a:cs typeface="Arial" pitchFamily="34" charset="0"/>
              </a:rPr>
              <a:t>CCP </a:t>
            </a:r>
            <a:r>
              <a:rPr lang="fr-FR" b="1" dirty="0">
                <a:solidFill>
                  <a:srgbClr val="C00000"/>
                </a:solidFill>
                <a:latin typeface="Arial" pitchFamily="34" charset="0"/>
                <a:cs typeface="Arial" pitchFamily="34" charset="0"/>
              </a:rPr>
              <a:t>: instances qui sont consultées pour les questions d'ordre individuel</a:t>
            </a:r>
          </a:p>
          <a:p>
            <a:pPr algn="just">
              <a:buNone/>
            </a:pPr>
            <a:r>
              <a:rPr lang="fr-FR" b="1" dirty="0">
                <a:solidFill>
                  <a:srgbClr val="C00000"/>
                </a:solidFill>
                <a:latin typeface="Arial" pitchFamily="34" charset="0"/>
                <a:cs typeface="Arial" pitchFamily="34" charset="0"/>
              </a:rPr>
              <a:t>MAIS concernant EXCLUSIVEMENT les agents contractuels de droit</a:t>
            </a:r>
          </a:p>
          <a:p>
            <a:pPr algn="just">
              <a:buNone/>
            </a:pPr>
            <a:r>
              <a:rPr lang="fr-FR" b="1" dirty="0">
                <a:solidFill>
                  <a:srgbClr val="C00000"/>
                </a:solidFill>
                <a:latin typeface="Arial" pitchFamily="34" charset="0"/>
                <a:cs typeface="Arial" pitchFamily="34" charset="0"/>
              </a:rPr>
              <a:t>public (licenciement, discipline, etc.).</a:t>
            </a:r>
          </a:p>
          <a:p>
            <a:pPr algn="just">
              <a:buNone/>
            </a:pPr>
            <a:endParaRPr lang="fr-FR" dirty="0" smtClean="0">
              <a:solidFill>
                <a:srgbClr val="0070C0"/>
              </a:solidFill>
              <a:latin typeface="Arial" pitchFamily="34" charset="0"/>
              <a:cs typeface="Arial" pitchFamily="34" charset="0"/>
            </a:endParaRPr>
          </a:p>
          <a:p>
            <a:pPr algn="just">
              <a:buNone/>
            </a:pPr>
            <a:r>
              <a:rPr lang="fr-FR" dirty="0" smtClean="0">
                <a:solidFill>
                  <a:srgbClr val="0070C0"/>
                </a:solidFill>
                <a:latin typeface="Arial" pitchFamily="34" charset="0"/>
                <a:cs typeface="Arial" pitchFamily="34" charset="0"/>
              </a:rPr>
              <a:t>Le </a:t>
            </a:r>
            <a:r>
              <a:rPr lang="fr-FR" dirty="0">
                <a:solidFill>
                  <a:srgbClr val="0070C0"/>
                </a:solidFill>
                <a:latin typeface="Arial" pitchFamily="34" charset="0"/>
                <a:cs typeface="Arial" pitchFamily="34" charset="0"/>
              </a:rPr>
              <a:t>décret du 29 décembre 2015 fait apparaître et intègre dans le décret du 15</a:t>
            </a:r>
          </a:p>
          <a:p>
            <a:pPr algn="just">
              <a:buNone/>
            </a:pPr>
            <a:r>
              <a:rPr lang="fr-FR" dirty="0">
                <a:solidFill>
                  <a:srgbClr val="0070C0"/>
                </a:solidFill>
                <a:latin typeface="Arial" pitchFamily="34" charset="0"/>
                <a:cs typeface="Arial" pitchFamily="34" charset="0"/>
              </a:rPr>
              <a:t>février 1988 les CCP dans les procédures relatives aux agents contractuels</a:t>
            </a:r>
            <a:r>
              <a:rPr lang="fr-FR" dirty="0" smtClean="0">
                <a:solidFill>
                  <a:srgbClr val="0070C0"/>
                </a:solidFill>
                <a:latin typeface="Arial" pitchFamily="34" charset="0"/>
                <a:cs typeface="Arial" pitchFamily="34" charset="0"/>
              </a:rPr>
              <a:t>.</a:t>
            </a:r>
            <a:endParaRPr lang="fr-FR" b="1" i="1" dirty="0" smtClean="0">
              <a:solidFill>
                <a:srgbClr val="0070C0"/>
              </a:solidFill>
              <a:latin typeface="Arial" pitchFamily="34" charset="0"/>
              <a:cs typeface="Arial" pitchFamily="34" charset="0"/>
            </a:endParaRPr>
          </a:p>
          <a:p>
            <a:pPr algn="just"/>
            <a:endParaRPr lang="fr-FR" b="1" i="1" dirty="0" smtClean="0">
              <a:solidFill>
                <a:srgbClr val="0070C0"/>
              </a:solidFill>
              <a:latin typeface="Arial" pitchFamily="34" charset="0"/>
              <a:cs typeface="Arial" pitchFamily="34" charset="0"/>
            </a:endParaRPr>
          </a:p>
          <a:p>
            <a:pPr algn="just">
              <a:buNone/>
            </a:pPr>
            <a:endParaRPr lang="fr-FR" b="1" i="1" dirty="0">
              <a:solidFill>
                <a:srgbClr val="0070C0"/>
              </a:solidFill>
              <a:latin typeface="Arial" pitchFamily="34" charset="0"/>
              <a:cs typeface="Arial" pitchFamily="34" charset="0"/>
            </a:endParaRPr>
          </a:p>
          <a:p>
            <a:pPr algn="just">
              <a:buNone/>
            </a:pPr>
            <a:r>
              <a:rPr lang="fr-FR" i="1" dirty="0" smtClean="0">
                <a:solidFill>
                  <a:srgbClr val="002060"/>
                </a:solidFill>
                <a:latin typeface="Arial" pitchFamily="34" charset="0"/>
                <a:cs typeface="Arial" pitchFamily="34" charset="0"/>
              </a:rPr>
              <a:t>A </a:t>
            </a:r>
            <a:r>
              <a:rPr lang="fr-FR" i="1" dirty="0">
                <a:solidFill>
                  <a:srgbClr val="002060"/>
                </a:solidFill>
                <a:latin typeface="Arial" pitchFamily="34" charset="0"/>
                <a:cs typeface="Arial" pitchFamily="34" charset="0"/>
              </a:rPr>
              <a:t>NOTER : les CCP n’existent toujours </a:t>
            </a:r>
            <a:r>
              <a:rPr lang="fr-FR" i="1" dirty="0" smtClean="0">
                <a:solidFill>
                  <a:srgbClr val="002060"/>
                </a:solidFill>
                <a:latin typeface="Arial" pitchFamily="34" charset="0"/>
                <a:cs typeface="Arial" pitchFamily="34" charset="0"/>
              </a:rPr>
              <a:t>pas. Elles seront mises en place fin 2018 	    lors du renouvellement général des instances représentatives du 	    personnel  de la Fonction Publique Territoriale. </a:t>
            </a:r>
            <a:endParaRPr lang="fr-FR" dirty="0">
              <a:solidFill>
                <a:srgbClr val="002060"/>
              </a:solidFill>
              <a:latin typeface="Arial" pitchFamily="34" charset="0"/>
              <a:cs typeface="Arial" pitchFamily="34" charset="0"/>
            </a:endParaRPr>
          </a:p>
        </p:txBody>
      </p:sp>
      <p:sp>
        <p:nvSpPr>
          <p:cNvPr id="2" name="Titre 1"/>
          <p:cNvSpPr>
            <a:spLocks noGrp="1"/>
          </p:cNvSpPr>
          <p:nvPr>
            <p:ph type="title"/>
          </p:nvPr>
        </p:nvSpPr>
        <p:spPr>
          <a:xfrm>
            <a:off x="0" y="274638"/>
            <a:ext cx="8964488" cy="1143000"/>
          </a:xfrm>
        </p:spPr>
        <p:txBody>
          <a:bodyPr>
            <a:normAutofit fontScale="90000"/>
          </a:bodyPr>
          <a:lstStyle/>
          <a:p>
            <a:r>
              <a:rPr lang="fr-FR" b="1" dirty="0">
                <a:solidFill>
                  <a:srgbClr val="7030A0"/>
                </a:solidFill>
              </a:rPr>
              <a:t>Ce qui est confirmé : les commissions</a:t>
            </a:r>
            <a:br>
              <a:rPr lang="fr-FR" b="1" dirty="0">
                <a:solidFill>
                  <a:srgbClr val="7030A0"/>
                </a:solidFill>
              </a:rPr>
            </a:br>
            <a:r>
              <a:rPr lang="fr-FR" b="1" dirty="0">
                <a:solidFill>
                  <a:srgbClr val="7030A0"/>
                </a:solidFill>
              </a:rPr>
              <a:t>consultatives </a:t>
            </a:r>
            <a:r>
              <a:rPr lang="fr-FR" b="1" dirty="0" smtClean="0">
                <a:solidFill>
                  <a:srgbClr val="7030A0"/>
                </a:solidFill>
              </a:rPr>
              <a:t>paritaires (CCP)</a:t>
            </a:r>
            <a:endParaRPr lang="fr-FR" dirty="0">
              <a:solidFill>
                <a:srgbClr val="7030A0"/>
              </a:solidFill>
            </a:endParaRPr>
          </a:p>
        </p:txBody>
      </p:sp>
      <p:pic>
        <p:nvPicPr>
          <p:cNvPr id="7"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51520" y="1700808"/>
            <a:ext cx="8496944" cy="4248472"/>
          </a:xfrm>
        </p:spPr>
        <p:txBody>
          <a:bodyPr>
            <a:normAutofit fontScale="62500" lnSpcReduction="20000"/>
          </a:bodyPr>
          <a:lstStyle/>
          <a:p>
            <a:pPr>
              <a:buNone/>
            </a:pPr>
            <a:endParaRPr lang="fr-FR" b="1" dirty="0" smtClean="0">
              <a:solidFill>
                <a:srgbClr val="C00000"/>
              </a:solidFill>
            </a:endParaRPr>
          </a:p>
          <a:p>
            <a:pPr algn="just">
              <a:buNone/>
            </a:pPr>
            <a:r>
              <a:rPr lang="fr-FR" b="1" dirty="0" smtClean="0">
                <a:solidFill>
                  <a:srgbClr val="C00000"/>
                </a:solidFill>
                <a:latin typeface="Arial" pitchFamily="34" charset="0"/>
                <a:cs typeface="Arial" pitchFamily="34" charset="0"/>
              </a:rPr>
              <a:t>Cas </a:t>
            </a:r>
            <a:r>
              <a:rPr lang="fr-FR" b="1" dirty="0">
                <a:solidFill>
                  <a:srgbClr val="C00000"/>
                </a:solidFill>
                <a:latin typeface="Arial" pitchFamily="34" charset="0"/>
                <a:cs typeface="Arial" pitchFamily="34" charset="0"/>
              </a:rPr>
              <a:t>des consultations préalables de la CCP (décret du 15 février 1988) </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algn="just">
              <a:buNone/>
            </a:pPr>
            <a:r>
              <a:rPr lang="fr-FR" dirty="0">
                <a:solidFill>
                  <a:srgbClr val="0070C0"/>
                </a:solidFill>
                <a:latin typeface="Arial" pitchFamily="34" charset="0"/>
                <a:cs typeface="Arial" pitchFamily="34" charset="0"/>
              </a:rPr>
              <a:t>• </a:t>
            </a:r>
            <a:r>
              <a:rPr lang="fr-FR" b="1" dirty="0">
                <a:solidFill>
                  <a:srgbClr val="0070C0"/>
                </a:solidFill>
                <a:latin typeface="Arial" pitchFamily="34" charset="0"/>
                <a:cs typeface="Arial" pitchFamily="34" charset="0"/>
              </a:rPr>
              <a:t>Article 1-3 : entretien professionnel</a:t>
            </a:r>
          </a:p>
          <a:p>
            <a:pPr algn="just">
              <a:buNone/>
            </a:pPr>
            <a:r>
              <a:rPr lang="fr-FR" dirty="0">
                <a:solidFill>
                  <a:srgbClr val="0070C0"/>
                </a:solidFill>
                <a:latin typeface="Arial" pitchFamily="34" charset="0"/>
                <a:cs typeface="Arial" pitchFamily="34" charset="0"/>
              </a:rPr>
              <a:t>• </a:t>
            </a:r>
            <a:r>
              <a:rPr lang="fr-FR" b="1" dirty="0">
                <a:solidFill>
                  <a:srgbClr val="0070C0"/>
                </a:solidFill>
                <a:latin typeface="Arial" pitchFamily="34" charset="0"/>
                <a:cs typeface="Arial" pitchFamily="34" charset="0"/>
              </a:rPr>
              <a:t>Article 13 : licenciement pour inaptitude physique définitive</a:t>
            </a:r>
          </a:p>
          <a:p>
            <a:pPr algn="just">
              <a:buNone/>
            </a:pPr>
            <a:r>
              <a:rPr lang="fr-FR" dirty="0">
                <a:solidFill>
                  <a:srgbClr val="0070C0"/>
                </a:solidFill>
                <a:latin typeface="Arial" pitchFamily="34" charset="0"/>
                <a:cs typeface="Arial" pitchFamily="34" charset="0"/>
              </a:rPr>
              <a:t>• </a:t>
            </a:r>
            <a:r>
              <a:rPr lang="fr-FR" b="1" dirty="0">
                <a:solidFill>
                  <a:srgbClr val="0070C0"/>
                </a:solidFill>
                <a:latin typeface="Arial" pitchFamily="34" charset="0"/>
                <a:cs typeface="Arial" pitchFamily="34" charset="0"/>
              </a:rPr>
              <a:t>Article 36-1 : discipline (exclusion temporaire des fonctions </a:t>
            </a:r>
            <a:r>
              <a:rPr lang="fr-FR" b="1" dirty="0" smtClean="0">
                <a:solidFill>
                  <a:srgbClr val="0070C0"/>
                </a:solidFill>
                <a:latin typeface="Arial" pitchFamily="34" charset="0"/>
                <a:cs typeface="Arial" pitchFamily="34" charset="0"/>
              </a:rPr>
              <a:t>et licenciement</a:t>
            </a:r>
            <a:r>
              <a:rPr lang="fr-FR" b="1" dirty="0">
                <a:solidFill>
                  <a:srgbClr val="0070C0"/>
                </a:solidFill>
                <a:latin typeface="Arial" pitchFamily="34" charset="0"/>
                <a:cs typeface="Arial" pitchFamily="34" charset="0"/>
              </a:rPr>
              <a:t>)</a:t>
            </a:r>
          </a:p>
          <a:p>
            <a:pPr algn="just">
              <a:buNone/>
            </a:pPr>
            <a:r>
              <a:rPr lang="fr-FR" dirty="0" smtClean="0">
                <a:solidFill>
                  <a:srgbClr val="0070C0"/>
                </a:solidFill>
                <a:latin typeface="Arial" pitchFamily="34" charset="0"/>
                <a:cs typeface="Arial" pitchFamily="34" charset="0"/>
              </a:rPr>
              <a:t>• </a:t>
            </a:r>
            <a:r>
              <a:rPr lang="fr-FR" b="1" dirty="0" smtClean="0">
                <a:solidFill>
                  <a:srgbClr val="0070C0"/>
                </a:solidFill>
                <a:latin typeface="Arial" pitchFamily="34" charset="0"/>
                <a:cs typeface="Arial" pitchFamily="34" charset="0"/>
              </a:rPr>
              <a:t>Article </a:t>
            </a:r>
            <a:r>
              <a:rPr lang="fr-FR" b="1" dirty="0">
                <a:solidFill>
                  <a:srgbClr val="0070C0"/>
                </a:solidFill>
                <a:latin typeface="Arial" pitchFamily="34" charset="0"/>
                <a:cs typeface="Arial" pitchFamily="34" charset="0"/>
              </a:rPr>
              <a:t>38-1 : non-renouvellement du contrat des personnes investies d'un</a:t>
            </a:r>
          </a:p>
          <a:p>
            <a:pPr algn="just">
              <a:buNone/>
            </a:pPr>
            <a:r>
              <a:rPr lang="fr-FR" dirty="0" smtClean="0">
                <a:solidFill>
                  <a:srgbClr val="0070C0"/>
                </a:solidFill>
                <a:latin typeface="Arial" pitchFamily="34" charset="0"/>
                <a:cs typeface="Arial" pitchFamily="34" charset="0"/>
              </a:rPr>
              <a:t>		           </a:t>
            </a:r>
            <a:r>
              <a:rPr lang="fr-FR" b="1" dirty="0" smtClean="0">
                <a:solidFill>
                  <a:srgbClr val="0070C0"/>
                </a:solidFill>
                <a:latin typeface="Arial" pitchFamily="34" charset="0"/>
                <a:cs typeface="Arial" pitchFamily="34" charset="0"/>
              </a:rPr>
              <a:t>mandat syndical</a:t>
            </a:r>
            <a:endParaRPr lang="fr-FR" b="1" dirty="0">
              <a:solidFill>
                <a:srgbClr val="0070C0"/>
              </a:solidFill>
              <a:latin typeface="Arial" pitchFamily="34" charset="0"/>
              <a:cs typeface="Arial" pitchFamily="34" charset="0"/>
            </a:endParaRPr>
          </a:p>
          <a:p>
            <a:pPr algn="just">
              <a:buNone/>
            </a:pPr>
            <a:r>
              <a:rPr lang="fr-FR" dirty="0" smtClean="0">
                <a:solidFill>
                  <a:srgbClr val="0070C0"/>
                </a:solidFill>
                <a:latin typeface="Arial" pitchFamily="34" charset="0"/>
                <a:cs typeface="Arial" pitchFamily="34" charset="0"/>
              </a:rPr>
              <a:t>• </a:t>
            </a:r>
            <a:r>
              <a:rPr lang="fr-FR" b="1" dirty="0" smtClean="0">
                <a:solidFill>
                  <a:srgbClr val="0070C0"/>
                </a:solidFill>
                <a:latin typeface="Arial" pitchFamily="34" charset="0"/>
                <a:cs typeface="Arial" pitchFamily="34" charset="0"/>
              </a:rPr>
              <a:t>Article </a:t>
            </a:r>
            <a:r>
              <a:rPr lang="fr-FR" b="1" dirty="0">
                <a:solidFill>
                  <a:srgbClr val="0070C0"/>
                </a:solidFill>
                <a:latin typeface="Arial" pitchFamily="34" charset="0"/>
                <a:cs typeface="Arial" pitchFamily="34" charset="0"/>
              </a:rPr>
              <a:t>39-5 et 42-2 : certains cas de licenciements spécifiques</a:t>
            </a:r>
          </a:p>
          <a:p>
            <a:pPr algn="just">
              <a:buNone/>
            </a:pPr>
            <a:endParaRPr lang="fr-FR" dirty="0">
              <a:latin typeface="Arial" pitchFamily="34" charset="0"/>
              <a:cs typeface="Arial" pitchFamily="34" charset="0"/>
            </a:endParaRPr>
          </a:p>
          <a:p>
            <a:pPr algn="just">
              <a:buNone/>
            </a:pPr>
            <a:r>
              <a:rPr lang="fr-FR" b="1" dirty="0" smtClean="0">
                <a:solidFill>
                  <a:srgbClr val="C00000"/>
                </a:solidFill>
                <a:latin typeface="Arial" pitchFamily="34" charset="0"/>
                <a:cs typeface="Arial" pitchFamily="34" charset="0"/>
              </a:rPr>
              <a:t>Aux </a:t>
            </a:r>
            <a:r>
              <a:rPr lang="fr-FR" b="1" dirty="0">
                <a:solidFill>
                  <a:srgbClr val="C00000"/>
                </a:solidFill>
                <a:latin typeface="Arial" pitchFamily="34" charset="0"/>
                <a:cs typeface="Arial" pitchFamily="34" charset="0"/>
              </a:rPr>
              <a:t>termes de l’article 136 de la loi n° 84-53 du 26 janvier 1984, les </a:t>
            </a:r>
            <a:r>
              <a:rPr lang="fr-FR" b="1" dirty="0" smtClean="0">
                <a:solidFill>
                  <a:srgbClr val="C00000"/>
                </a:solidFill>
                <a:latin typeface="Arial" pitchFamily="34" charset="0"/>
                <a:cs typeface="Arial" pitchFamily="34" charset="0"/>
              </a:rPr>
              <a:t>CCP connaissent </a:t>
            </a:r>
            <a:r>
              <a:rPr lang="fr-FR" b="1" dirty="0">
                <a:solidFill>
                  <a:srgbClr val="C00000"/>
                </a:solidFill>
                <a:latin typeface="Arial" pitchFamily="34" charset="0"/>
                <a:cs typeface="Arial" pitchFamily="34" charset="0"/>
              </a:rPr>
              <a:t>:</a:t>
            </a:r>
          </a:p>
          <a:p>
            <a:pPr algn="just">
              <a:buNone/>
            </a:pPr>
            <a:r>
              <a:rPr lang="fr-FR" dirty="0">
                <a:solidFill>
                  <a:srgbClr val="0070C0"/>
                </a:solidFill>
                <a:latin typeface="Arial" pitchFamily="34" charset="0"/>
                <a:cs typeface="Arial" pitchFamily="34" charset="0"/>
              </a:rPr>
              <a:t>- des questions individuelles,</a:t>
            </a:r>
          </a:p>
          <a:p>
            <a:pPr algn="just">
              <a:buNone/>
            </a:pPr>
            <a:r>
              <a:rPr lang="fr-FR" dirty="0">
                <a:solidFill>
                  <a:srgbClr val="0070C0"/>
                </a:solidFill>
                <a:latin typeface="Arial" pitchFamily="34" charset="0"/>
                <a:cs typeface="Arial" pitchFamily="34" charset="0"/>
              </a:rPr>
              <a:t>- des décisions </a:t>
            </a:r>
            <a:r>
              <a:rPr lang="fr-FR" b="1" dirty="0">
                <a:solidFill>
                  <a:srgbClr val="0070C0"/>
                </a:solidFill>
                <a:latin typeface="Arial" pitchFamily="34" charset="0"/>
                <a:cs typeface="Arial" pitchFamily="34" charset="0"/>
              </a:rPr>
              <a:t>de mutation interne à la collectivité ou l'établissement,</a:t>
            </a:r>
          </a:p>
          <a:p>
            <a:pPr algn="just">
              <a:buNone/>
            </a:pPr>
            <a:r>
              <a:rPr lang="fr-FR" dirty="0">
                <a:solidFill>
                  <a:srgbClr val="0070C0"/>
                </a:solidFill>
                <a:latin typeface="Arial" pitchFamily="34" charset="0"/>
                <a:cs typeface="Arial" pitchFamily="34" charset="0"/>
              </a:rPr>
              <a:t>- de sanction et de licenciement</a:t>
            </a:r>
            <a:r>
              <a:rPr lang="fr-FR" dirty="0" smtClean="0">
                <a:solidFill>
                  <a:srgbClr val="0070C0"/>
                </a:solidFill>
                <a:latin typeface="Arial" pitchFamily="34" charset="0"/>
                <a:cs typeface="Arial" pitchFamily="34" charset="0"/>
              </a:rPr>
              <a:t>.</a:t>
            </a:r>
          </a:p>
          <a:p>
            <a:pPr algn="just">
              <a:buNone/>
            </a:pPr>
            <a:endParaRPr lang="fr-FR" dirty="0">
              <a:latin typeface="Arial" pitchFamily="34" charset="0"/>
              <a:cs typeface="Arial" pitchFamily="34" charset="0"/>
            </a:endParaRPr>
          </a:p>
          <a:p>
            <a:pPr algn="just">
              <a:buNone/>
            </a:pPr>
            <a:r>
              <a:rPr lang="fr-FR" sz="2900" b="1" i="1" dirty="0" smtClean="0">
                <a:solidFill>
                  <a:srgbClr val="002060"/>
                </a:solidFill>
                <a:latin typeface="Arial" pitchFamily="34" charset="0"/>
                <a:cs typeface="Arial" pitchFamily="34" charset="0"/>
              </a:rPr>
              <a:t> </a:t>
            </a:r>
            <a:endParaRPr lang="fr-FR" sz="2900" i="1" dirty="0">
              <a:solidFill>
                <a:srgbClr val="002060"/>
              </a:solidFill>
              <a:latin typeface="Arial" pitchFamily="34" charset="0"/>
              <a:cs typeface="Arial" pitchFamily="34" charset="0"/>
            </a:endParaRPr>
          </a:p>
          <a:p>
            <a:pPr>
              <a:buNone/>
            </a:pPr>
            <a:endParaRPr lang="fr-FR" dirty="0"/>
          </a:p>
        </p:txBody>
      </p:sp>
      <p:sp>
        <p:nvSpPr>
          <p:cNvPr id="2" name="Titre 1"/>
          <p:cNvSpPr>
            <a:spLocks noGrp="1"/>
          </p:cNvSpPr>
          <p:nvPr>
            <p:ph type="title"/>
          </p:nvPr>
        </p:nvSpPr>
        <p:spPr/>
        <p:txBody>
          <a:bodyPr>
            <a:normAutofit fontScale="90000"/>
          </a:bodyPr>
          <a:lstStyle/>
          <a:p>
            <a:r>
              <a:rPr lang="fr-FR" b="1" dirty="0" smtClean="0">
                <a:solidFill>
                  <a:srgbClr val="7030A0"/>
                </a:solidFill>
              </a:rPr>
              <a:t/>
            </a:r>
            <a:br>
              <a:rPr lang="fr-FR" b="1" dirty="0" smtClean="0">
                <a:solidFill>
                  <a:srgbClr val="7030A0"/>
                </a:solidFill>
              </a:rPr>
            </a:br>
            <a:r>
              <a:rPr lang="fr-FR" b="1" dirty="0" smtClean="0">
                <a:solidFill>
                  <a:srgbClr val="7030A0"/>
                </a:solidFill>
              </a:rPr>
              <a:t>Ce qui est confirmé : les commissions consultatives paritaires (CCP)</a:t>
            </a:r>
            <a:br>
              <a:rPr lang="fr-FR" b="1" dirty="0" smtClean="0">
                <a:solidFill>
                  <a:srgbClr val="7030A0"/>
                </a:solidFill>
              </a:rPr>
            </a:br>
            <a:endParaRPr lang="fr-FR" dirty="0"/>
          </a:p>
        </p:txBody>
      </p:sp>
      <p:pic>
        <p:nvPicPr>
          <p:cNvPr id="7"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611560" y="1600200"/>
            <a:ext cx="8280920" cy="4525963"/>
          </a:xfrm>
        </p:spPr>
        <p:txBody>
          <a:bodyPr>
            <a:normAutofit fontScale="70000" lnSpcReduction="20000"/>
          </a:bodyPr>
          <a:lstStyle/>
          <a:p>
            <a:pPr algn="just">
              <a:buNone/>
            </a:pPr>
            <a:r>
              <a:rPr lang="fr-FR" b="1" dirty="0">
                <a:solidFill>
                  <a:srgbClr val="C00000"/>
                </a:solidFill>
                <a:latin typeface="Arial" pitchFamily="34" charset="0"/>
                <a:cs typeface="Arial" pitchFamily="34" charset="0"/>
              </a:rPr>
              <a:t>L’agent est recruté OBLIGATOIREMENT par </a:t>
            </a:r>
            <a:r>
              <a:rPr lang="fr-FR" b="1" dirty="0" smtClean="0">
                <a:solidFill>
                  <a:srgbClr val="C00000"/>
                </a:solidFill>
                <a:latin typeface="Arial" pitchFamily="34" charset="0"/>
                <a:cs typeface="Arial" pitchFamily="34" charset="0"/>
              </a:rPr>
              <a:t>CONTRAT ECRIT</a:t>
            </a:r>
            <a:r>
              <a:rPr lang="fr-FR" b="1" dirty="0" smtClean="0">
                <a:latin typeface="Arial" pitchFamily="34" charset="0"/>
                <a:cs typeface="Arial" pitchFamily="34" charset="0"/>
              </a:rPr>
              <a:t>.</a:t>
            </a:r>
          </a:p>
          <a:p>
            <a:pPr algn="just">
              <a:buNone/>
            </a:pPr>
            <a:endParaRPr lang="fr-FR" b="1" dirty="0">
              <a:latin typeface="Arial" pitchFamily="34" charset="0"/>
              <a:cs typeface="Arial" pitchFamily="34" charset="0"/>
            </a:endParaRPr>
          </a:p>
          <a:p>
            <a:pPr algn="just">
              <a:buNone/>
            </a:pPr>
            <a:r>
              <a:rPr lang="fr-FR" b="1" dirty="0">
                <a:solidFill>
                  <a:srgbClr val="C00000"/>
                </a:solidFill>
                <a:latin typeface="Arial" pitchFamily="34" charset="0"/>
                <a:cs typeface="Arial" pitchFamily="34" charset="0"/>
              </a:rPr>
              <a:t>Un arrêté n’est plus possible depuis le 1er janvier 2016 </a:t>
            </a:r>
            <a:r>
              <a:rPr lang="fr-FR" b="1" dirty="0">
                <a:latin typeface="Arial" pitchFamily="34" charset="0"/>
                <a:cs typeface="Arial" pitchFamily="34" charset="0"/>
              </a:rPr>
              <a:t>: </a:t>
            </a:r>
            <a:r>
              <a:rPr lang="fr-FR" dirty="0">
                <a:solidFill>
                  <a:srgbClr val="0070C0"/>
                </a:solidFill>
                <a:latin typeface="Arial" pitchFamily="34" charset="0"/>
                <a:cs typeface="Arial" pitchFamily="34" charset="0"/>
              </a:rPr>
              <a:t>suite aux</a:t>
            </a:r>
          </a:p>
          <a:p>
            <a:pPr algn="just">
              <a:buNone/>
            </a:pPr>
            <a:r>
              <a:rPr lang="fr-FR" dirty="0">
                <a:solidFill>
                  <a:srgbClr val="0070C0"/>
                </a:solidFill>
                <a:latin typeface="Arial" pitchFamily="34" charset="0"/>
                <a:cs typeface="Arial" pitchFamily="34" charset="0"/>
              </a:rPr>
              <a:t>modifications du décret du 15 février 1988 par le décret du 29 décembre</a:t>
            </a:r>
          </a:p>
          <a:p>
            <a:pPr algn="just">
              <a:buNone/>
            </a:pPr>
            <a:r>
              <a:rPr lang="fr-FR" dirty="0">
                <a:solidFill>
                  <a:srgbClr val="0070C0"/>
                </a:solidFill>
                <a:latin typeface="Arial" pitchFamily="34" charset="0"/>
                <a:cs typeface="Arial" pitchFamily="34" charset="0"/>
              </a:rPr>
              <a:t>2015, l’article 3 dispose que</a:t>
            </a:r>
            <a:r>
              <a:rPr lang="fr-FR" dirty="0">
                <a:latin typeface="Arial" pitchFamily="34" charset="0"/>
                <a:cs typeface="Arial" pitchFamily="34" charset="0"/>
              </a:rPr>
              <a:t> </a:t>
            </a:r>
            <a:r>
              <a:rPr lang="fr-FR" b="1" dirty="0">
                <a:solidFill>
                  <a:srgbClr val="C00000"/>
                </a:solidFill>
                <a:latin typeface="Arial" pitchFamily="34" charset="0"/>
                <a:cs typeface="Arial" pitchFamily="34" charset="0"/>
              </a:rPr>
              <a:t>« l’agent est recruté par contrat écrit ».</a:t>
            </a:r>
          </a:p>
          <a:p>
            <a:pPr algn="just">
              <a:buNone/>
            </a:pPr>
            <a:endParaRPr lang="fr-FR" dirty="0" smtClean="0">
              <a:latin typeface="Arial" pitchFamily="34" charset="0"/>
              <a:cs typeface="Arial" pitchFamily="34" charset="0"/>
            </a:endParaRPr>
          </a:p>
          <a:p>
            <a:pPr algn="just">
              <a:buNone/>
            </a:pPr>
            <a:r>
              <a:rPr lang="fr-FR" dirty="0" smtClean="0">
                <a:solidFill>
                  <a:srgbClr val="0070C0"/>
                </a:solidFill>
                <a:latin typeface="Arial" pitchFamily="34" charset="0"/>
                <a:cs typeface="Arial" pitchFamily="34" charset="0"/>
              </a:rPr>
              <a:t>La </a:t>
            </a:r>
            <a:r>
              <a:rPr lang="fr-FR" dirty="0">
                <a:solidFill>
                  <a:srgbClr val="0070C0"/>
                </a:solidFill>
                <a:latin typeface="Arial" pitchFamily="34" charset="0"/>
                <a:cs typeface="Arial" pitchFamily="34" charset="0"/>
              </a:rPr>
              <a:t>possibilité d’être recruté par une décision administrative (c’est-à-dire un</a:t>
            </a:r>
          </a:p>
          <a:p>
            <a:pPr algn="just">
              <a:buNone/>
            </a:pPr>
            <a:r>
              <a:rPr lang="fr-FR" dirty="0">
                <a:solidFill>
                  <a:srgbClr val="0070C0"/>
                </a:solidFill>
                <a:latin typeface="Arial" pitchFamily="34" charset="0"/>
                <a:cs typeface="Arial" pitchFamily="34" charset="0"/>
              </a:rPr>
              <a:t>arrêté) </a:t>
            </a:r>
            <a:r>
              <a:rPr lang="fr-FR" b="1" dirty="0">
                <a:solidFill>
                  <a:srgbClr val="0070C0"/>
                </a:solidFill>
                <a:latin typeface="Arial" pitchFamily="34" charset="0"/>
                <a:cs typeface="Arial" pitchFamily="34" charset="0"/>
              </a:rPr>
              <a:t>est supprimée du décret du 15 février </a:t>
            </a:r>
            <a:r>
              <a:rPr lang="fr-FR" b="1" dirty="0" smtClean="0">
                <a:solidFill>
                  <a:srgbClr val="0070C0"/>
                </a:solidFill>
                <a:latin typeface="Arial" pitchFamily="34" charset="0"/>
                <a:cs typeface="Arial" pitchFamily="34" charset="0"/>
              </a:rPr>
              <a:t>1988</a:t>
            </a:r>
            <a:r>
              <a:rPr lang="fr-FR" b="1" dirty="0" smtClean="0">
                <a:latin typeface="Arial" pitchFamily="34" charset="0"/>
                <a:cs typeface="Arial" pitchFamily="34" charset="0"/>
              </a:rPr>
              <a:t>.</a:t>
            </a:r>
          </a:p>
          <a:p>
            <a:pPr algn="just">
              <a:buNone/>
            </a:pPr>
            <a:endParaRPr lang="fr-FR" b="1" dirty="0">
              <a:latin typeface="Arial" pitchFamily="34" charset="0"/>
              <a:cs typeface="Arial" pitchFamily="34" charset="0"/>
            </a:endParaRPr>
          </a:p>
          <a:p>
            <a:pPr algn="just">
              <a:buNone/>
            </a:pPr>
            <a:r>
              <a:rPr lang="fr-FR" b="1" dirty="0">
                <a:solidFill>
                  <a:srgbClr val="C00000"/>
                </a:solidFill>
                <a:latin typeface="Arial" pitchFamily="34" charset="0"/>
                <a:cs typeface="Arial" pitchFamily="34" charset="0"/>
              </a:rPr>
              <a:t>SEUL un contrat apparaît possible comme acte d’engagement.</a:t>
            </a:r>
          </a:p>
          <a:p>
            <a:pPr algn="just">
              <a:buNone/>
            </a:pPr>
            <a:r>
              <a:rPr lang="fr-FR" dirty="0">
                <a:solidFill>
                  <a:srgbClr val="0070C0"/>
                </a:solidFill>
                <a:latin typeface="Arial" pitchFamily="34" charset="0"/>
                <a:cs typeface="Arial" pitchFamily="34" charset="0"/>
              </a:rPr>
              <a:t>L’acte d’engagement doit être </a:t>
            </a:r>
            <a:r>
              <a:rPr lang="fr-FR" b="1" dirty="0">
                <a:solidFill>
                  <a:srgbClr val="0070C0"/>
                </a:solidFill>
                <a:latin typeface="Arial" pitchFamily="34" charset="0"/>
                <a:cs typeface="Arial" pitchFamily="34" charset="0"/>
              </a:rPr>
              <a:t>écrit, ce qui exclut toute forme</a:t>
            </a:r>
          </a:p>
          <a:p>
            <a:pPr algn="just">
              <a:buNone/>
            </a:pPr>
            <a:r>
              <a:rPr lang="fr-FR" b="1" dirty="0">
                <a:solidFill>
                  <a:srgbClr val="0070C0"/>
                </a:solidFill>
                <a:latin typeface="Arial" pitchFamily="34" charset="0"/>
                <a:cs typeface="Arial" pitchFamily="34" charset="0"/>
              </a:rPr>
              <a:t>d’engagement verbal.</a:t>
            </a:r>
          </a:p>
          <a:p>
            <a:pPr algn="just">
              <a:buNone/>
            </a:pPr>
            <a:endParaRPr lang="fr-FR" dirty="0">
              <a:latin typeface="Arial" pitchFamily="34" charset="0"/>
              <a:cs typeface="Arial" pitchFamily="34" charset="0"/>
            </a:endParaRPr>
          </a:p>
          <a:p>
            <a:pPr algn="just">
              <a:buNone/>
            </a:pPr>
            <a:r>
              <a:rPr lang="fr-FR" sz="2900" b="1" dirty="0">
                <a:solidFill>
                  <a:srgbClr val="002060"/>
                </a:solidFill>
                <a:latin typeface="Arial" pitchFamily="34" charset="0"/>
                <a:cs typeface="Arial" pitchFamily="34" charset="0"/>
              </a:rPr>
              <a:t>IMPORTANT : on ne parle plus d’agents non titulaires mais </a:t>
            </a:r>
            <a:r>
              <a:rPr lang="fr-FR" sz="2900" b="1" dirty="0" smtClean="0">
                <a:solidFill>
                  <a:srgbClr val="C00000"/>
                </a:solidFill>
                <a:latin typeface="Arial" pitchFamily="34" charset="0"/>
                <a:cs typeface="Arial" pitchFamily="34" charset="0"/>
              </a:rPr>
              <a:t>d’AGENTS CONTRACTUELS</a:t>
            </a:r>
            <a:r>
              <a:rPr lang="fr-FR" sz="2900" b="1" dirty="0" smtClean="0">
                <a:solidFill>
                  <a:srgbClr val="002060"/>
                </a:solidFill>
                <a:latin typeface="Arial" pitchFamily="34" charset="0"/>
                <a:cs typeface="Arial" pitchFamily="34" charset="0"/>
              </a:rPr>
              <a:t>.</a:t>
            </a:r>
            <a:endParaRPr lang="fr-FR" sz="2900" dirty="0">
              <a:solidFill>
                <a:srgbClr val="002060"/>
              </a:solidFill>
              <a:latin typeface="Arial" pitchFamily="34" charset="0"/>
              <a:cs typeface="Arial" pitchFamily="34" charset="0"/>
            </a:endParaRPr>
          </a:p>
        </p:txBody>
      </p:sp>
      <p:sp>
        <p:nvSpPr>
          <p:cNvPr id="2" name="Titre 1"/>
          <p:cNvSpPr>
            <a:spLocks noGrp="1"/>
          </p:cNvSpPr>
          <p:nvPr>
            <p:ph type="title"/>
          </p:nvPr>
        </p:nvSpPr>
        <p:spPr>
          <a:xfrm>
            <a:off x="0" y="274638"/>
            <a:ext cx="9144000" cy="1143000"/>
          </a:xfrm>
        </p:spPr>
        <p:txBody>
          <a:bodyPr>
            <a:normAutofit fontScale="90000"/>
          </a:bodyPr>
          <a:lstStyle/>
          <a:p>
            <a:r>
              <a:rPr lang="fr-FR" b="1" dirty="0">
                <a:solidFill>
                  <a:srgbClr val="7030A0"/>
                </a:solidFill>
              </a:rPr>
              <a:t>Ce qui a changé : l’acte d’engagement</a:t>
            </a:r>
            <a:endParaRPr lang="fr-FR" dirty="0">
              <a:solidFill>
                <a:srgbClr val="7030A0"/>
              </a:solidFill>
            </a:endParaRPr>
          </a:p>
        </p:txBody>
      </p:sp>
      <p:pic>
        <p:nvPicPr>
          <p:cNvPr id="7"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467544" y="1556792"/>
            <a:ext cx="8435280" cy="5040560"/>
          </a:xfrm>
        </p:spPr>
        <p:txBody>
          <a:bodyPr>
            <a:noAutofit/>
          </a:bodyPr>
          <a:lstStyle/>
          <a:p>
            <a:pPr algn="just">
              <a:buNone/>
            </a:pPr>
            <a:r>
              <a:rPr lang="fr-FR" sz="1800" b="1" dirty="0">
                <a:solidFill>
                  <a:srgbClr val="C00000"/>
                </a:solidFill>
                <a:latin typeface="Arial" pitchFamily="34" charset="0"/>
                <a:cs typeface="Arial" pitchFamily="34" charset="0"/>
              </a:rPr>
              <a:t>L'acte d'engagement doit préciser OBLIGATOIREMENT </a:t>
            </a:r>
            <a:r>
              <a:rPr lang="fr-FR" sz="1800" b="1" dirty="0" smtClean="0">
                <a:solidFill>
                  <a:srgbClr val="C00000"/>
                </a:solidFill>
                <a:latin typeface="Arial" pitchFamily="34" charset="0"/>
                <a:cs typeface="Arial" pitchFamily="34" charset="0"/>
              </a:rPr>
              <a:t>:</a:t>
            </a:r>
          </a:p>
          <a:p>
            <a:pPr algn="just">
              <a:buNone/>
            </a:pPr>
            <a:endParaRPr lang="fr-FR" sz="1800" b="1" dirty="0" smtClean="0">
              <a:latin typeface="Arial" pitchFamily="34" charset="0"/>
              <a:cs typeface="Arial" pitchFamily="34" charset="0"/>
            </a:endParaRPr>
          </a:p>
          <a:p>
            <a:pPr algn="just"/>
            <a:r>
              <a:rPr lang="fr-FR" sz="1800" b="1" dirty="0" smtClean="0">
                <a:solidFill>
                  <a:srgbClr val="0070C0"/>
                </a:solidFill>
                <a:latin typeface="Arial" pitchFamily="34" charset="0"/>
                <a:cs typeface="Arial" pitchFamily="34" charset="0"/>
              </a:rPr>
              <a:t>1 </a:t>
            </a:r>
            <a:r>
              <a:rPr lang="fr-FR" sz="1800" b="1" dirty="0">
                <a:solidFill>
                  <a:srgbClr val="0070C0"/>
                </a:solidFill>
                <a:latin typeface="Arial" pitchFamily="34" charset="0"/>
                <a:cs typeface="Arial" pitchFamily="34" charset="0"/>
              </a:rPr>
              <a:t>- l’article de la loi du 26 janvier 1984 </a:t>
            </a:r>
            <a:r>
              <a:rPr lang="fr-FR" sz="1800" b="1" dirty="0" smtClean="0">
                <a:solidFill>
                  <a:srgbClr val="C00000"/>
                </a:solidFill>
                <a:latin typeface="Arial" pitchFamily="34" charset="0"/>
                <a:cs typeface="Arial" pitchFamily="34" charset="0"/>
              </a:rPr>
              <a:t>(article de la loi 84-53) </a:t>
            </a:r>
            <a:r>
              <a:rPr lang="fr-FR" sz="1800" b="1" dirty="0" smtClean="0">
                <a:solidFill>
                  <a:srgbClr val="0070C0"/>
                </a:solidFill>
                <a:latin typeface="Arial" pitchFamily="34" charset="0"/>
                <a:cs typeface="Arial" pitchFamily="34" charset="0"/>
              </a:rPr>
              <a:t>sur </a:t>
            </a:r>
            <a:r>
              <a:rPr lang="fr-FR" sz="1800" b="1" dirty="0">
                <a:solidFill>
                  <a:srgbClr val="0070C0"/>
                </a:solidFill>
                <a:latin typeface="Arial" pitchFamily="34" charset="0"/>
                <a:cs typeface="Arial" pitchFamily="34" charset="0"/>
              </a:rPr>
              <a:t>le fondement duquel il est </a:t>
            </a:r>
            <a:r>
              <a:rPr lang="fr-FR" sz="1800" b="1" dirty="0" smtClean="0">
                <a:solidFill>
                  <a:srgbClr val="0070C0"/>
                </a:solidFill>
                <a:latin typeface="Arial" pitchFamily="34" charset="0"/>
                <a:cs typeface="Arial" pitchFamily="34" charset="0"/>
              </a:rPr>
              <a:t>établi.</a:t>
            </a:r>
            <a:endParaRPr lang="fr-FR" sz="1800" b="1" dirty="0">
              <a:solidFill>
                <a:srgbClr val="0070C0"/>
              </a:solidFill>
              <a:latin typeface="Arial" pitchFamily="34" charset="0"/>
              <a:cs typeface="Arial" pitchFamily="34" charset="0"/>
            </a:endParaRPr>
          </a:p>
          <a:p>
            <a:pPr algn="just"/>
            <a:r>
              <a:rPr lang="fr-FR" sz="1800" b="1" dirty="0">
                <a:solidFill>
                  <a:srgbClr val="0070C0"/>
                </a:solidFill>
                <a:latin typeface="Arial" pitchFamily="34" charset="0"/>
                <a:cs typeface="Arial" pitchFamily="34" charset="0"/>
              </a:rPr>
              <a:t>2 - l’alinéa si le contrat est conclu en application des articles 3 et 3-3</a:t>
            </a:r>
          </a:p>
          <a:p>
            <a:pPr algn="just"/>
            <a:r>
              <a:rPr lang="fr-FR" sz="1800" b="1" dirty="0">
                <a:solidFill>
                  <a:srgbClr val="0070C0"/>
                </a:solidFill>
                <a:latin typeface="Arial" pitchFamily="34" charset="0"/>
                <a:cs typeface="Arial" pitchFamily="34" charset="0"/>
              </a:rPr>
              <a:t>3 - sa date d’effet, sa durée et, le cas échéant, la date à laquelle il prend fin</a:t>
            </a:r>
          </a:p>
          <a:p>
            <a:pPr algn="just"/>
            <a:r>
              <a:rPr lang="fr-FR" sz="1800" b="1" dirty="0">
                <a:solidFill>
                  <a:srgbClr val="0070C0"/>
                </a:solidFill>
                <a:latin typeface="Arial" pitchFamily="34" charset="0"/>
                <a:cs typeface="Arial" pitchFamily="34" charset="0"/>
              </a:rPr>
              <a:t>4 - la définition du poste occupé</a:t>
            </a:r>
          </a:p>
          <a:p>
            <a:pPr algn="just"/>
            <a:r>
              <a:rPr lang="fr-FR" sz="1800" b="1" dirty="0">
                <a:solidFill>
                  <a:srgbClr val="0070C0"/>
                </a:solidFill>
                <a:latin typeface="Arial" pitchFamily="34" charset="0"/>
                <a:cs typeface="Arial" pitchFamily="34" charset="0"/>
              </a:rPr>
              <a:t>5 - la catégorie hiérarchique (A, B, C) dont l’emploi relève</a:t>
            </a:r>
          </a:p>
          <a:p>
            <a:pPr algn="just"/>
            <a:r>
              <a:rPr lang="fr-FR" sz="1800" b="1" dirty="0">
                <a:solidFill>
                  <a:srgbClr val="0070C0"/>
                </a:solidFill>
                <a:latin typeface="Arial" pitchFamily="34" charset="0"/>
                <a:cs typeface="Arial" pitchFamily="34" charset="0"/>
              </a:rPr>
              <a:t>6 - les conditions d’emploi, la rémunération et les droits et obligations des</a:t>
            </a:r>
          </a:p>
          <a:p>
            <a:pPr algn="just">
              <a:buNone/>
            </a:pPr>
            <a:r>
              <a:rPr lang="fr-FR" sz="1800" b="1" dirty="0" smtClean="0">
                <a:solidFill>
                  <a:srgbClr val="0070C0"/>
                </a:solidFill>
                <a:latin typeface="Arial" pitchFamily="34" charset="0"/>
                <a:cs typeface="Arial" pitchFamily="34" charset="0"/>
              </a:rPr>
              <a:t>	agents</a:t>
            </a:r>
            <a:endParaRPr lang="fr-FR" sz="1800" b="1" dirty="0">
              <a:solidFill>
                <a:srgbClr val="0070C0"/>
              </a:solidFill>
              <a:latin typeface="Arial" pitchFamily="34" charset="0"/>
              <a:cs typeface="Arial" pitchFamily="34" charset="0"/>
            </a:endParaRPr>
          </a:p>
          <a:p>
            <a:r>
              <a:rPr lang="fr-FR" sz="1800" b="1" dirty="0">
                <a:solidFill>
                  <a:srgbClr val="0070C0"/>
                </a:solidFill>
                <a:latin typeface="Arial" pitchFamily="34" charset="0"/>
                <a:cs typeface="Arial" pitchFamily="34" charset="0"/>
              </a:rPr>
              <a:t>7 - une définition précise du motif de recrutement si le contrat est </a:t>
            </a:r>
            <a:r>
              <a:rPr lang="fr-FR" sz="1800" b="1" dirty="0" smtClean="0">
                <a:solidFill>
                  <a:srgbClr val="0070C0"/>
                </a:solidFill>
                <a:latin typeface="Arial" pitchFamily="34" charset="0"/>
                <a:cs typeface="Arial" pitchFamily="34" charset="0"/>
              </a:rPr>
              <a:t>conclu      en application </a:t>
            </a:r>
            <a:r>
              <a:rPr lang="fr-FR" sz="1800" b="1" dirty="0">
                <a:solidFill>
                  <a:srgbClr val="0070C0"/>
                </a:solidFill>
                <a:latin typeface="Arial" pitchFamily="34" charset="0"/>
                <a:cs typeface="Arial" pitchFamily="34" charset="0"/>
              </a:rPr>
              <a:t>des articles 3 et </a:t>
            </a:r>
            <a:r>
              <a:rPr lang="fr-FR" sz="1800" b="1" dirty="0" smtClean="0">
                <a:solidFill>
                  <a:srgbClr val="0070C0"/>
                </a:solidFill>
                <a:latin typeface="Arial" pitchFamily="34" charset="0"/>
                <a:cs typeface="Arial" pitchFamily="34" charset="0"/>
              </a:rPr>
              <a:t>3-3 (remplacement 			     momentané, vacance temporaire d’emploi, accroissement 		            temporaire ou saisonnier).</a:t>
            </a:r>
            <a:endParaRPr lang="fr-FR" sz="1800" b="1" dirty="0">
              <a:solidFill>
                <a:srgbClr val="0070C0"/>
              </a:solidFill>
              <a:latin typeface="Arial" pitchFamily="34" charset="0"/>
              <a:cs typeface="Arial" pitchFamily="34" charset="0"/>
            </a:endParaRPr>
          </a:p>
        </p:txBody>
      </p:sp>
      <p:sp>
        <p:nvSpPr>
          <p:cNvPr id="2" name="Titre 1"/>
          <p:cNvSpPr>
            <a:spLocks noGrp="1"/>
          </p:cNvSpPr>
          <p:nvPr>
            <p:ph type="title"/>
          </p:nvPr>
        </p:nvSpPr>
        <p:spPr>
          <a:xfrm>
            <a:off x="0" y="274638"/>
            <a:ext cx="9144000" cy="1143000"/>
          </a:xfrm>
        </p:spPr>
        <p:txBody>
          <a:bodyPr>
            <a:normAutofit fontScale="90000"/>
          </a:bodyPr>
          <a:lstStyle/>
          <a:p>
            <a:r>
              <a:rPr lang="fr-FR" b="1" dirty="0" smtClean="0">
                <a:solidFill>
                  <a:srgbClr val="7030A0"/>
                </a:solidFill>
              </a:rPr>
              <a:t>Ce qui a changé : l’acte d’engagement</a:t>
            </a:r>
            <a:endParaRPr lang="fr-FR" dirty="0"/>
          </a:p>
        </p:txBody>
      </p:sp>
      <p:pic>
        <p:nvPicPr>
          <p:cNvPr id="7" name="Picture 2"/>
          <p:cNvPicPr>
            <a:picLocks noChangeAspect="1" noChangeArrowheads="1"/>
          </p:cNvPicPr>
          <p:nvPr/>
        </p:nvPicPr>
        <p:blipFill>
          <a:blip r:embed="rId2" cstate="print"/>
          <a:srcRect/>
          <a:stretch>
            <a:fillRect/>
          </a:stretch>
        </p:blipFill>
        <p:spPr bwMode="auto">
          <a:xfrm>
            <a:off x="0" y="6044386"/>
            <a:ext cx="936104" cy="81361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p:txBody>
          <a:bodyPr>
            <a:normAutofit fontScale="92500" lnSpcReduction="10000"/>
          </a:bodyPr>
          <a:lstStyle/>
          <a:p>
            <a:pPr>
              <a:buNone/>
            </a:pPr>
            <a:endParaRPr lang="fr-FR" sz="1800" b="1" dirty="0"/>
          </a:p>
          <a:p>
            <a:pPr algn="just">
              <a:buNone/>
            </a:pPr>
            <a:r>
              <a:rPr lang="fr-FR" sz="1900" b="1" dirty="0" smtClean="0">
                <a:solidFill>
                  <a:srgbClr val="C00000"/>
                </a:solidFill>
                <a:latin typeface="Arial" pitchFamily="34" charset="0"/>
                <a:cs typeface="Arial" pitchFamily="34" charset="0"/>
              </a:rPr>
              <a:t>L'acte d'engagement doit comporter OBLIGATOIREMENT </a:t>
            </a:r>
            <a:r>
              <a:rPr lang="fr-FR" sz="1900" b="1" dirty="0" smtClean="0">
                <a:latin typeface="Arial" pitchFamily="34" charset="0"/>
                <a:cs typeface="Arial" pitchFamily="34" charset="0"/>
              </a:rPr>
              <a:t>:</a:t>
            </a:r>
          </a:p>
          <a:p>
            <a:pPr algn="just">
              <a:buNone/>
            </a:pPr>
            <a:endParaRPr lang="fr-FR" sz="1900" b="1" dirty="0" smtClean="0">
              <a:latin typeface="Arial" pitchFamily="34" charset="0"/>
              <a:cs typeface="Arial" pitchFamily="34" charset="0"/>
            </a:endParaRPr>
          </a:p>
          <a:p>
            <a:r>
              <a:rPr lang="fr-FR" sz="1900" b="1" dirty="0" smtClean="0">
                <a:solidFill>
                  <a:srgbClr val="0070C0"/>
                </a:solidFill>
                <a:latin typeface="Arial" pitchFamily="34" charset="0"/>
                <a:cs typeface="Arial" pitchFamily="34" charset="0"/>
              </a:rPr>
              <a:t>8 - La période d’essai (durée et renouvellement) éventuellement</a:t>
            </a:r>
          </a:p>
          <a:p>
            <a:pPr algn="just">
              <a:buNone/>
            </a:pPr>
            <a:endParaRPr lang="fr-FR" sz="1900" b="1" dirty="0" smtClean="0">
              <a:latin typeface="Arial" pitchFamily="34" charset="0"/>
              <a:cs typeface="Arial" pitchFamily="34" charset="0"/>
            </a:endParaRPr>
          </a:p>
          <a:p>
            <a:pPr algn="just"/>
            <a:r>
              <a:rPr lang="fr-FR" sz="1900" b="1" dirty="0" smtClean="0">
                <a:solidFill>
                  <a:srgbClr val="0070C0"/>
                </a:solidFill>
                <a:latin typeface="Arial" pitchFamily="34" charset="0"/>
                <a:cs typeface="Arial" pitchFamily="34" charset="0"/>
              </a:rPr>
              <a:t>9 - le cas échéant, en annexe, un document récapitulant l'ensemble des</a:t>
            </a:r>
          </a:p>
          <a:p>
            <a:pPr algn="just">
              <a:buNone/>
            </a:pPr>
            <a:r>
              <a:rPr lang="fr-FR" sz="1900" b="1" dirty="0" smtClean="0">
                <a:solidFill>
                  <a:srgbClr val="0070C0"/>
                </a:solidFill>
                <a:latin typeface="Arial" pitchFamily="34" charset="0"/>
                <a:cs typeface="Arial" pitchFamily="34" charset="0"/>
              </a:rPr>
              <a:t>	instructions de service opposables aux agents titulaires et contractuels.</a:t>
            </a:r>
          </a:p>
          <a:p>
            <a:pPr algn="just">
              <a:buNone/>
            </a:pPr>
            <a:endParaRPr lang="fr-FR" sz="1900" b="1" dirty="0" smtClean="0">
              <a:solidFill>
                <a:srgbClr val="0070C0"/>
              </a:solidFill>
              <a:latin typeface="Arial" pitchFamily="34" charset="0"/>
              <a:cs typeface="Arial" pitchFamily="34" charset="0"/>
            </a:endParaRPr>
          </a:p>
          <a:p>
            <a:pPr algn="just"/>
            <a:r>
              <a:rPr lang="fr-FR" sz="1900" b="1" dirty="0" smtClean="0">
                <a:solidFill>
                  <a:srgbClr val="0070C0"/>
                </a:solidFill>
                <a:latin typeface="Arial" pitchFamily="34" charset="0"/>
                <a:cs typeface="Arial" pitchFamily="34" charset="0"/>
              </a:rPr>
              <a:t>10 - le cas échéant, en annexe, les certificats de travail délivrés par les</a:t>
            </a:r>
          </a:p>
          <a:p>
            <a:pPr algn="just">
              <a:buNone/>
            </a:pPr>
            <a:r>
              <a:rPr lang="fr-FR" sz="1900" b="1" dirty="0" smtClean="0">
                <a:solidFill>
                  <a:srgbClr val="0070C0"/>
                </a:solidFill>
                <a:latin typeface="Arial" pitchFamily="34" charset="0"/>
                <a:cs typeface="Arial" pitchFamily="34" charset="0"/>
              </a:rPr>
              <a:t>	collectivités territoriales et leurs établissements publics.</a:t>
            </a:r>
          </a:p>
          <a:p>
            <a:pPr algn="just">
              <a:buNone/>
            </a:pPr>
            <a:endParaRPr lang="fr-FR" sz="1900" b="1" dirty="0" smtClean="0">
              <a:solidFill>
                <a:srgbClr val="0070C0"/>
              </a:solidFill>
              <a:latin typeface="Arial" pitchFamily="34" charset="0"/>
              <a:cs typeface="Arial" pitchFamily="34" charset="0"/>
            </a:endParaRPr>
          </a:p>
          <a:p>
            <a:pPr algn="just"/>
            <a:r>
              <a:rPr lang="fr-FR" sz="1900" b="1" dirty="0" smtClean="0">
                <a:solidFill>
                  <a:srgbClr val="0070C0"/>
                </a:solidFill>
                <a:latin typeface="Arial" pitchFamily="34" charset="0"/>
                <a:cs typeface="Arial" pitchFamily="34" charset="0"/>
              </a:rPr>
              <a:t>11 - le descriptif précis du poste annexé au contrat si le contrat est conclu sur le fondement de l’article 3-2 (fiche de poste).</a:t>
            </a:r>
          </a:p>
          <a:p>
            <a:endParaRPr lang="fr-FR" dirty="0"/>
          </a:p>
        </p:txBody>
      </p:sp>
      <p:sp>
        <p:nvSpPr>
          <p:cNvPr id="2" name="Titre 1"/>
          <p:cNvSpPr>
            <a:spLocks noGrp="1"/>
          </p:cNvSpPr>
          <p:nvPr>
            <p:ph type="title"/>
          </p:nvPr>
        </p:nvSpPr>
        <p:spPr>
          <a:xfrm>
            <a:off x="0" y="274638"/>
            <a:ext cx="9144000" cy="1143000"/>
          </a:xfrm>
        </p:spPr>
        <p:txBody>
          <a:bodyPr>
            <a:normAutofit fontScale="90000"/>
          </a:bodyPr>
          <a:lstStyle/>
          <a:p>
            <a:r>
              <a:rPr lang="fr-FR" b="1" dirty="0" smtClean="0">
                <a:solidFill>
                  <a:srgbClr val="7030A0"/>
                </a:solidFill>
              </a:rPr>
              <a:t>Ce qui a changé : l’acte d’engagement</a:t>
            </a:r>
            <a:endParaRPr lang="fr-FR" dirty="0"/>
          </a:p>
        </p:txBody>
      </p:sp>
      <p:pic>
        <p:nvPicPr>
          <p:cNvPr id="7"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p:txBody>
          <a:bodyPr>
            <a:normAutofit/>
          </a:bodyPr>
          <a:lstStyle/>
          <a:p>
            <a:pPr algn="just">
              <a:buNone/>
            </a:pPr>
            <a:endParaRPr lang="fr-FR" sz="1800" b="1" dirty="0" smtClean="0">
              <a:solidFill>
                <a:srgbClr val="0070C0"/>
              </a:solidFill>
            </a:endParaRPr>
          </a:p>
          <a:p>
            <a:pPr algn="just">
              <a:buNone/>
            </a:pPr>
            <a:endParaRPr lang="fr-FR" sz="1800" b="1" dirty="0" smtClean="0">
              <a:solidFill>
                <a:srgbClr val="0070C0"/>
              </a:solidFill>
            </a:endParaRPr>
          </a:p>
          <a:p>
            <a:pPr algn="just">
              <a:buNone/>
            </a:pPr>
            <a:endParaRPr lang="fr-FR" sz="1800" b="1" dirty="0" smtClean="0">
              <a:solidFill>
                <a:srgbClr val="0070C0"/>
              </a:solidFill>
            </a:endParaRPr>
          </a:p>
          <a:p>
            <a:pPr algn="just">
              <a:buNone/>
            </a:pPr>
            <a:endParaRPr lang="fr-FR" sz="1800" b="1" dirty="0" smtClean="0">
              <a:solidFill>
                <a:srgbClr val="0070C0"/>
              </a:solidFill>
            </a:endParaRPr>
          </a:p>
          <a:p>
            <a:pPr algn="just">
              <a:buNone/>
            </a:pPr>
            <a:endParaRPr lang="fr-FR" sz="1800" b="1" dirty="0" smtClean="0">
              <a:solidFill>
                <a:srgbClr val="0070C0"/>
              </a:solidFill>
            </a:endParaRPr>
          </a:p>
          <a:p>
            <a:pPr algn="just">
              <a:buNone/>
            </a:pPr>
            <a:r>
              <a:rPr lang="fr-FR" sz="1800" b="1" dirty="0" smtClean="0">
                <a:solidFill>
                  <a:srgbClr val="0070C0"/>
                </a:solidFill>
                <a:latin typeface="Arial" pitchFamily="34" charset="0"/>
                <a:cs typeface="Arial" pitchFamily="34" charset="0"/>
              </a:rPr>
              <a:t>IMPORTANT </a:t>
            </a:r>
            <a:r>
              <a:rPr lang="fr-FR" sz="1800" b="1" dirty="0">
                <a:latin typeface="Arial" pitchFamily="34" charset="0"/>
                <a:cs typeface="Arial" pitchFamily="34" charset="0"/>
              </a:rPr>
              <a:t>: </a:t>
            </a:r>
            <a:r>
              <a:rPr lang="fr-FR" sz="1800" b="1" dirty="0" smtClean="0">
                <a:latin typeface="Arial" pitchFamily="34" charset="0"/>
                <a:cs typeface="Arial" pitchFamily="34" charset="0"/>
              </a:rPr>
              <a:t>    </a:t>
            </a:r>
            <a:r>
              <a:rPr lang="fr-FR" sz="1800" b="1" dirty="0" smtClean="0">
                <a:solidFill>
                  <a:srgbClr val="C00000"/>
                </a:solidFill>
                <a:latin typeface="Arial" pitchFamily="34" charset="0"/>
                <a:cs typeface="Arial" pitchFamily="34" charset="0"/>
              </a:rPr>
              <a:t>les </a:t>
            </a:r>
            <a:r>
              <a:rPr lang="fr-FR" sz="1800" b="1" dirty="0">
                <a:solidFill>
                  <a:srgbClr val="C00000"/>
                </a:solidFill>
                <a:latin typeface="Arial" pitchFamily="34" charset="0"/>
                <a:cs typeface="Arial" pitchFamily="34" charset="0"/>
              </a:rPr>
              <a:t>CDI en cours au 1er janvier 2016 </a:t>
            </a:r>
            <a:r>
              <a:rPr lang="fr-FR" sz="1800" b="1" dirty="0" smtClean="0">
                <a:solidFill>
                  <a:srgbClr val="C00000"/>
                </a:solidFill>
                <a:latin typeface="Arial" pitchFamily="34" charset="0"/>
                <a:cs typeface="Arial" pitchFamily="34" charset="0"/>
              </a:rPr>
              <a:t>doivent</a:t>
            </a:r>
          </a:p>
          <a:p>
            <a:pPr algn="just">
              <a:buNone/>
            </a:pPr>
            <a:r>
              <a:rPr lang="fr-FR" sz="1800" b="1" u="sng" dirty="0" smtClean="0">
                <a:solidFill>
                  <a:srgbClr val="C00000"/>
                </a:solidFill>
                <a:latin typeface="Arial" pitchFamily="34" charset="0"/>
                <a:cs typeface="Arial" pitchFamily="34" charset="0"/>
              </a:rPr>
              <a:t>OBLIGATOIREMENT </a:t>
            </a:r>
            <a:r>
              <a:rPr lang="fr-FR" sz="1800" b="1" dirty="0" smtClean="0">
                <a:solidFill>
                  <a:srgbClr val="C00000"/>
                </a:solidFill>
                <a:latin typeface="Arial" pitchFamily="34" charset="0"/>
                <a:cs typeface="Arial" pitchFamily="34" charset="0"/>
              </a:rPr>
              <a:t>être </a:t>
            </a:r>
            <a:r>
              <a:rPr lang="fr-FR" sz="1800" b="1" dirty="0">
                <a:solidFill>
                  <a:srgbClr val="C00000"/>
                </a:solidFill>
                <a:latin typeface="Arial" pitchFamily="34" charset="0"/>
                <a:cs typeface="Arial" pitchFamily="34" charset="0"/>
              </a:rPr>
              <a:t>complétés au plus tard le 30 juin 2016 </a:t>
            </a:r>
            <a:r>
              <a:rPr lang="fr-FR" sz="1800" b="1" dirty="0">
                <a:solidFill>
                  <a:srgbClr val="0070C0"/>
                </a:solidFill>
                <a:latin typeface="Arial" pitchFamily="34" charset="0"/>
                <a:cs typeface="Arial" pitchFamily="34" charset="0"/>
              </a:rPr>
              <a:t>par </a:t>
            </a:r>
            <a:r>
              <a:rPr lang="fr-FR" sz="1800" b="1" dirty="0" smtClean="0">
                <a:solidFill>
                  <a:srgbClr val="0070C0"/>
                </a:solidFill>
                <a:latin typeface="Arial" pitchFamily="34" charset="0"/>
                <a:cs typeface="Arial" pitchFamily="34" charset="0"/>
              </a:rPr>
              <a:t>les</a:t>
            </a:r>
          </a:p>
          <a:p>
            <a:pPr algn="just">
              <a:buNone/>
            </a:pPr>
            <a:r>
              <a:rPr lang="fr-FR" sz="1800" b="1" dirty="0" smtClean="0">
                <a:solidFill>
                  <a:srgbClr val="0070C0"/>
                </a:solidFill>
                <a:latin typeface="Arial" pitchFamily="34" charset="0"/>
                <a:cs typeface="Arial" pitchFamily="34" charset="0"/>
              </a:rPr>
              <a:t>mentions ci-dessus définies.</a:t>
            </a:r>
          </a:p>
          <a:p>
            <a:pPr algn="just">
              <a:buNone/>
            </a:pPr>
            <a:r>
              <a:rPr lang="fr-FR" sz="1800" b="1" dirty="0" smtClean="0">
                <a:solidFill>
                  <a:srgbClr val="0070C0"/>
                </a:solidFill>
                <a:latin typeface="Arial" pitchFamily="34" charset="0"/>
                <a:cs typeface="Arial" pitchFamily="34" charset="0"/>
              </a:rPr>
              <a:t>  </a:t>
            </a:r>
          </a:p>
          <a:p>
            <a:pPr>
              <a:buNone/>
            </a:pPr>
            <a:endParaRPr lang="fr-FR" sz="1800" dirty="0">
              <a:solidFill>
                <a:srgbClr val="0070C0"/>
              </a:solidFill>
            </a:endParaRPr>
          </a:p>
        </p:txBody>
      </p:sp>
      <p:sp>
        <p:nvSpPr>
          <p:cNvPr id="2" name="Titre 1"/>
          <p:cNvSpPr>
            <a:spLocks noGrp="1"/>
          </p:cNvSpPr>
          <p:nvPr>
            <p:ph type="title"/>
          </p:nvPr>
        </p:nvSpPr>
        <p:spPr>
          <a:xfrm>
            <a:off x="0" y="274638"/>
            <a:ext cx="9144000" cy="1143000"/>
          </a:xfrm>
        </p:spPr>
        <p:txBody>
          <a:bodyPr>
            <a:normAutofit fontScale="90000"/>
          </a:bodyPr>
          <a:lstStyle/>
          <a:p>
            <a:r>
              <a:rPr lang="fr-FR" b="1" dirty="0" smtClean="0">
                <a:solidFill>
                  <a:srgbClr val="7030A0"/>
                </a:solidFill>
              </a:rPr>
              <a:t>Ce qui a changé : l’acte d’engagement</a:t>
            </a:r>
            <a:endParaRPr lang="fr-FR" dirty="0"/>
          </a:p>
        </p:txBody>
      </p:sp>
      <p:pic>
        <p:nvPicPr>
          <p:cNvPr id="7" name="Picture 2"/>
          <p:cNvPicPr>
            <a:picLocks noChangeAspect="1" noChangeArrowheads="1"/>
          </p:cNvPicPr>
          <p:nvPr/>
        </p:nvPicPr>
        <p:blipFill>
          <a:blip r:embed="rId2" cstate="print"/>
          <a:srcRect/>
          <a:stretch>
            <a:fillRect/>
          </a:stretch>
        </p:blipFill>
        <p:spPr bwMode="auto">
          <a:xfrm>
            <a:off x="0" y="5828362"/>
            <a:ext cx="1115616" cy="1029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3677</TotalTime>
  <Words>1553</Words>
  <Application>Microsoft Office PowerPoint</Application>
  <PresentationFormat>Affichage à l'écran (4:3)</PresentationFormat>
  <Paragraphs>424</Paragraphs>
  <Slides>35</Slides>
  <Notes>0</Notes>
  <HiddenSlides>0</HiddenSlides>
  <MMClips>0</MMClips>
  <ScaleCrop>false</ScaleCrop>
  <HeadingPairs>
    <vt:vector size="4" baseType="variant">
      <vt:variant>
        <vt:lpstr>Thème</vt:lpstr>
      </vt:variant>
      <vt:variant>
        <vt:i4>1</vt:i4>
      </vt:variant>
      <vt:variant>
        <vt:lpstr>Titres des diapositives</vt:lpstr>
      </vt:variant>
      <vt:variant>
        <vt:i4>35</vt:i4>
      </vt:variant>
    </vt:vector>
  </HeadingPairs>
  <TitlesOfParts>
    <vt:vector size="36" baseType="lpstr">
      <vt:lpstr>Rotonde</vt:lpstr>
      <vt:lpstr>LE CONTRAT de DROIT PUBLIC</vt:lpstr>
      <vt:lpstr>Diapositive 2</vt:lpstr>
      <vt:lpstr>Ce qui n’a pas changé </vt:lpstr>
      <vt:lpstr>Ce qui est confirmé : les commissions consultatives paritaires (CCP)</vt:lpstr>
      <vt:lpstr> Ce qui est confirmé : les commissions consultatives paritaires (CCP) </vt:lpstr>
      <vt:lpstr>Ce qui a changé : l’acte d’engagement</vt:lpstr>
      <vt:lpstr>Ce qui a changé : l’acte d’engagement</vt:lpstr>
      <vt:lpstr>Ce qui a changé : l’acte d’engagement</vt:lpstr>
      <vt:lpstr>Ce qui a changé : l’acte d’engagement</vt:lpstr>
      <vt:lpstr>Ce qui a changé : la période d’essai</vt:lpstr>
      <vt:lpstr>Ce qui a changé : la période d’essai</vt:lpstr>
      <vt:lpstr>Ce qui a changé : la rémunération</vt:lpstr>
      <vt:lpstr>Ce qui a changé : le certificat de travail</vt:lpstr>
      <vt:lpstr>Ce qui a changé : les conditions de recrutement</vt:lpstr>
      <vt:lpstr>Ce qui a changé : les conditions de recrutement</vt:lpstr>
      <vt:lpstr>Ce qui a changé : l’entretien professionnel</vt:lpstr>
      <vt:lpstr>Ce qui a changé : la fin des contrats</vt:lpstr>
      <vt:lpstr>Ce qui a changé : la fin des contrats</vt:lpstr>
      <vt:lpstr>Ce qui a changé : la fin des contrats</vt:lpstr>
      <vt:lpstr>Ce qui a changé : la fin des contrats</vt:lpstr>
      <vt:lpstr>Ce qui a changé : le reclassement</vt:lpstr>
      <vt:lpstr>Ce qui a changé : le reclassement</vt:lpstr>
      <vt:lpstr>Ce qui a changé : le reclassement</vt:lpstr>
      <vt:lpstr>Ce qui a changé : le reclassement</vt:lpstr>
      <vt:lpstr>Ce qui a changé : le reclassement</vt:lpstr>
      <vt:lpstr>La Démission</vt:lpstr>
      <vt:lpstr>Les motifs de licenciement</vt:lpstr>
      <vt:lpstr>Licenciement pour insuffisance professionnelle</vt:lpstr>
      <vt:lpstr>Licenciement dans l’intérêt du service</vt:lpstr>
      <vt:lpstr>La Procédure de licenciement</vt:lpstr>
      <vt:lpstr>La Procédure de licenciement</vt:lpstr>
      <vt:lpstr>La Procédure de licenciement</vt:lpstr>
      <vt:lpstr>La Procédure de licenciement</vt:lpstr>
      <vt:lpstr>L’indemnité de licenciement</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Agents Contractuels de droit public</dc:title>
  <dc:creator>magali.belotti</dc:creator>
  <cp:lastModifiedBy>magali.belotti</cp:lastModifiedBy>
  <cp:revision>63</cp:revision>
  <dcterms:created xsi:type="dcterms:W3CDTF">2017-02-21T15:07:09Z</dcterms:created>
  <dcterms:modified xsi:type="dcterms:W3CDTF">2017-12-29T09:42:30Z</dcterms:modified>
</cp:coreProperties>
</file>